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3086100" cy="10283190"/>
          </a:xfrm>
          <a:custGeom>
            <a:avLst/>
            <a:gdLst/>
            <a:ahLst/>
            <a:cxnLst/>
            <a:rect l="l" t="t" r="r" b="b"/>
            <a:pathLst>
              <a:path w="3086100" h="10283190">
                <a:moveTo>
                  <a:pt x="3086099" y="10282980"/>
                </a:moveTo>
                <a:lnTo>
                  <a:pt x="0" y="10282980"/>
                </a:lnTo>
                <a:lnTo>
                  <a:pt x="0" y="0"/>
                </a:lnTo>
                <a:lnTo>
                  <a:pt x="3086099" y="0"/>
                </a:lnTo>
                <a:lnTo>
                  <a:pt x="3086099" y="10282980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35621" y="3035320"/>
            <a:ext cx="11208385" cy="2533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4224" y="2070173"/>
            <a:ext cx="15097122" cy="7619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5143500"/>
            <a:ext cx="18283555" cy="5143500"/>
          </a:xfrm>
          <a:custGeom>
            <a:avLst/>
            <a:gdLst/>
            <a:ahLst/>
            <a:cxnLst/>
            <a:rect l="l" t="t" r="r" b="b"/>
            <a:pathLst>
              <a:path w="18283555" h="5143500">
                <a:moveTo>
                  <a:pt x="18283533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18283533" y="0"/>
                </a:lnTo>
                <a:lnTo>
                  <a:pt x="18283533" y="5143499"/>
                </a:lnTo>
                <a:close/>
              </a:path>
            </a:pathLst>
          </a:custGeom>
          <a:solidFill>
            <a:srgbClr val="FFFFFF">
              <a:alpha val="90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20" y="628479"/>
            <a:ext cx="16255959" cy="1770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03115" y="3477749"/>
            <a:ext cx="14241780" cy="3746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png"/><Relationship Id="rId28" Type="http://schemas.openxmlformats.org/officeDocument/2006/relationships/image" Target="../media/image32.png"/><Relationship Id="rId29" Type="http://schemas.openxmlformats.org/officeDocument/2006/relationships/image" Target="../media/image33.png"/><Relationship Id="rId30" Type="http://schemas.openxmlformats.org/officeDocument/2006/relationships/image" Target="../media/image34.png"/><Relationship Id="rId31" Type="http://schemas.openxmlformats.org/officeDocument/2006/relationships/image" Target="../media/image35.png"/><Relationship Id="rId32" Type="http://schemas.openxmlformats.org/officeDocument/2006/relationships/image" Target="../media/image36.png"/><Relationship Id="rId33" Type="http://schemas.openxmlformats.org/officeDocument/2006/relationships/image" Target="../media/image37.png"/><Relationship Id="rId34" Type="http://schemas.openxmlformats.org/officeDocument/2006/relationships/image" Target="../media/image38.png"/><Relationship Id="rId35" Type="http://schemas.openxmlformats.org/officeDocument/2006/relationships/image" Target="../media/image39.png"/><Relationship Id="rId36" Type="http://schemas.openxmlformats.org/officeDocument/2006/relationships/image" Target="../media/image40.png"/><Relationship Id="rId37" Type="http://schemas.openxmlformats.org/officeDocument/2006/relationships/image" Target="../media/image41.png"/><Relationship Id="rId38" Type="http://schemas.openxmlformats.org/officeDocument/2006/relationships/image" Target="../media/image42.png"/><Relationship Id="rId39" Type="http://schemas.openxmlformats.org/officeDocument/2006/relationships/image" Target="../media/image43.png"/><Relationship Id="rId40" Type="http://schemas.openxmlformats.org/officeDocument/2006/relationships/image" Target="../media/image44.png"/><Relationship Id="rId41" Type="http://schemas.openxmlformats.org/officeDocument/2006/relationships/image" Target="../media/image45.png"/><Relationship Id="rId42" Type="http://schemas.openxmlformats.org/officeDocument/2006/relationships/image" Target="../media/image46.png"/><Relationship Id="rId43" Type="http://schemas.openxmlformats.org/officeDocument/2006/relationships/image" Target="../media/image47.png"/><Relationship Id="rId44" Type="http://schemas.openxmlformats.org/officeDocument/2006/relationships/image" Target="../media/image48.png"/><Relationship Id="rId45" Type="http://schemas.openxmlformats.org/officeDocument/2006/relationships/image" Target="../media/image49.png"/><Relationship Id="rId46" Type="http://schemas.openxmlformats.org/officeDocument/2006/relationships/image" Target="../media/image50.png"/><Relationship Id="rId47" Type="http://schemas.openxmlformats.org/officeDocument/2006/relationships/image" Target="../media/image5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5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6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5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sinhathailesh@gmail.com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000"/>
              </a:lnSpc>
              <a:spcBef>
                <a:spcPts val="95"/>
              </a:spcBef>
            </a:pPr>
            <a:r>
              <a:rPr dirty="0" sz="8050" spc="-835"/>
              <a:t>IT</a:t>
            </a:r>
            <a:endParaRPr sz="8050"/>
          </a:p>
          <a:p>
            <a:pPr marL="12700">
              <a:lnSpc>
                <a:spcPts val="10740"/>
              </a:lnSpc>
            </a:pPr>
            <a:r>
              <a:rPr dirty="0" sz="9500" spc="484">
                <a:solidFill>
                  <a:srgbClr val="583C8F"/>
                </a:solidFill>
                <a:latin typeface="Trebuchet MS"/>
                <a:cs typeface="Trebuchet MS"/>
              </a:rPr>
              <a:t>TICKET</a:t>
            </a:r>
            <a:r>
              <a:rPr dirty="0" sz="9500" spc="-260">
                <a:solidFill>
                  <a:srgbClr val="583C8F"/>
                </a:solidFill>
                <a:latin typeface="Trebuchet MS"/>
                <a:cs typeface="Trebuchet MS"/>
              </a:rPr>
              <a:t> </a:t>
            </a:r>
            <a:r>
              <a:rPr dirty="0" sz="9500" spc="1105">
                <a:solidFill>
                  <a:srgbClr val="583C8F"/>
                </a:solidFill>
                <a:latin typeface="Trebuchet MS"/>
                <a:cs typeface="Trebuchet MS"/>
              </a:rPr>
              <a:t>ANALYSIS</a:t>
            </a:r>
            <a:endParaRPr sz="95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3648321" y="5611371"/>
            <a:ext cx="9688195" cy="20955"/>
          </a:xfrm>
          <a:custGeom>
            <a:avLst/>
            <a:gdLst/>
            <a:ahLst/>
            <a:cxnLst/>
            <a:rect l="l" t="t" r="r" b="b"/>
            <a:pathLst>
              <a:path w="9688194" h="20954">
                <a:moveTo>
                  <a:pt x="0" y="20505"/>
                </a:moveTo>
                <a:lnTo>
                  <a:pt x="9687993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43623" y="4309467"/>
            <a:ext cx="179131" cy="17902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43623" y="3874618"/>
            <a:ext cx="179131" cy="17902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00982" y="3874618"/>
            <a:ext cx="179130" cy="17902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43623" y="3439768"/>
            <a:ext cx="179131" cy="17902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00982" y="3439768"/>
            <a:ext cx="179130" cy="17902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58812" y="3439768"/>
            <a:ext cx="179130" cy="17902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43623" y="3004918"/>
            <a:ext cx="179131" cy="179027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982" y="3004918"/>
            <a:ext cx="179130" cy="17902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58812" y="3004918"/>
            <a:ext cx="179130" cy="179027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416173" y="3004918"/>
            <a:ext cx="179130" cy="17902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743623" y="2570069"/>
            <a:ext cx="179131" cy="179028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300982" y="2570069"/>
            <a:ext cx="179130" cy="179028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858812" y="2570069"/>
            <a:ext cx="179130" cy="179028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416173" y="2570069"/>
            <a:ext cx="179130" cy="179028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973531" y="2570069"/>
            <a:ext cx="179130" cy="179028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743623" y="2135691"/>
            <a:ext cx="179131" cy="179027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300982" y="2135691"/>
            <a:ext cx="179130" cy="179027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858812" y="2135691"/>
            <a:ext cx="179130" cy="17902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416173" y="2135691"/>
            <a:ext cx="179130" cy="179027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973531" y="2135691"/>
            <a:ext cx="179130" cy="179027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531362" y="2135691"/>
            <a:ext cx="179130" cy="179027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7743623" y="1700841"/>
            <a:ext cx="179131" cy="179027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7300982" y="1700841"/>
            <a:ext cx="179130" cy="179027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6858812" y="1700841"/>
            <a:ext cx="179130" cy="179027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6416173" y="1700841"/>
            <a:ext cx="179130" cy="179027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973531" y="1700841"/>
            <a:ext cx="179130" cy="179027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5088722" y="1700841"/>
            <a:ext cx="179131" cy="179027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531362" y="1700841"/>
            <a:ext cx="179130" cy="179027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7743623" y="1265992"/>
            <a:ext cx="179131" cy="179027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7300982" y="1265992"/>
            <a:ext cx="179130" cy="179027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6858812" y="1265992"/>
            <a:ext cx="179130" cy="179027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6416173" y="1265992"/>
            <a:ext cx="179130" cy="179027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973531" y="1265992"/>
            <a:ext cx="179130" cy="179027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531362" y="1265992"/>
            <a:ext cx="179130" cy="179027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088722" y="1265992"/>
            <a:ext cx="179131" cy="179027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4646081" y="1265992"/>
            <a:ext cx="179130" cy="179027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743623" y="831142"/>
            <a:ext cx="179131" cy="179027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6858812" y="831142"/>
            <a:ext cx="179130" cy="179027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7300982" y="831142"/>
            <a:ext cx="179130" cy="179027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6416173" y="831142"/>
            <a:ext cx="179130" cy="179027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5973531" y="831142"/>
            <a:ext cx="179130" cy="179027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5088722" y="831142"/>
            <a:ext cx="179131" cy="179027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5531362" y="831142"/>
            <a:ext cx="179130" cy="179027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4646081" y="831142"/>
            <a:ext cx="179130" cy="179027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4203911" y="831142"/>
            <a:ext cx="179130" cy="179027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7743623" y="396293"/>
            <a:ext cx="179131" cy="179027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7300982" y="396293"/>
            <a:ext cx="179130" cy="179027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858812" y="396293"/>
            <a:ext cx="179130" cy="179027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416173" y="396293"/>
            <a:ext cx="179130" cy="179027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5973531" y="396293"/>
            <a:ext cx="179130" cy="179027"/>
          </a:xfrm>
          <a:prstGeom prst="rect">
            <a:avLst/>
          </a:prstGeom>
        </p:spPr>
      </p:pic>
      <p:pic>
        <p:nvPicPr>
          <p:cNvPr id="54" name="object 54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5531362" y="396293"/>
            <a:ext cx="179130" cy="179027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5088722" y="396293"/>
            <a:ext cx="179131" cy="179027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4646081" y="396293"/>
            <a:ext cx="179130" cy="179027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4203911" y="396293"/>
            <a:ext cx="179130" cy="179027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3761271" y="396293"/>
            <a:ext cx="179130" cy="179027"/>
          </a:xfrm>
          <a:prstGeom prst="rect">
            <a:avLst/>
          </a:prstGeom>
        </p:spPr>
      </p:pic>
      <p:sp>
        <p:nvSpPr>
          <p:cNvPr id="59" name="object 59" descr=""/>
          <p:cNvSpPr txBox="1"/>
          <p:nvPr/>
        </p:nvSpPr>
        <p:spPr>
          <a:xfrm>
            <a:off x="3635621" y="6066919"/>
            <a:ext cx="3300729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dirty="0" sz="3200" spc="55" b="1">
                <a:latin typeface="Trebuchet MS"/>
                <a:cs typeface="Trebuchet MS"/>
              </a:rPr>
              <a:t>THAILESH</a:t>
            </a:r>
            <a:r>
              <a:rPr dirty="0" sz="3200" spc="-254" b="1">
                <a:latin typeface="Trebuchet MS"/>
                <a:cs typeface="Trebuchet MS"/>
              </a:rPr>
              <a:t> </a:t>
            </a:r>
            <a:r>
              <a:rPr dirty="0" sz="3200" spc="190" b="1">
                <a:latin typeface="Trebuchet MS"/>
                <a:cs typeface="Trebuchet MS"/>
              </a:rPr>
              <a:t>SINHA </a:t>
            </a:r>
            <a:r>
              <a:rPr dirty="0" sz="3200" spc="-10" b="1">
                <a:latin typeface="Trebuchet MS"/>
                <a:cs typeface="Trebuchet MS"/>
              </a:rPr>
              <a:t>17/10/2024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340823" y="4121247"/>
            <a:ext cx="389255" cy="1562100"/>
          </a:xfrm>
          <a:custGeom>
            <a:avLst/>
            <a:gdLst/>
            <a:ahLst/>
            <a:cxnLst/>
            <a:rect l="l" t="t" r="r" b="b"/>
            <a:pathLst>
              <a:path w="389254" h="1562100">
                <a:moveTo>
                  <a:pt x="194596" y="390524"/>
                </a:moveTo>
                <a:lnTo>
                  <a:pt x="149963" y="385370"/>
                </a:lnTo>
                <a:lnTo>
                  <a:pt x="108999" y="370685"/>
                </a:lnTo>
                <a:lnTo>
                  <a:pt x="72868" y="347641"/>
                </a:lnTo>
                <a:lnTo>
                  <a:pt x="42737" y="317406"/>
                </a:lnTo>
                <a:lnTo>
                  <a:pt x="19771" y="281152"/>
                </a:lnTo>
                <a:lnTo>
                  <a:pt x="5137" y="240047"/>
                </a:lnTo>
                <a:lnTo>
                  <a:pt x="0" y="195262"/>
                </a:lnTo>
                <a:lnTo>
                  <a:pt x="5137" y="150477"/>
                </a:lnTo>
                <a:lnTo>
                  <a:pt x="19771" y="109372"/>
                </a:lnTo>
                <a:lnTo>
                  <a:pt x="42737" y="73118"/>
                </a:lnTo>
                <a:lnTo>
                  <a:pt x="72868" y="42883"/>
                </a:lnTo>
                <a:lnTo>
                  <a:pt x="108999" y="19839"/>
                </a:lnTo>
                <a:lnTo>
                  <a:pt x="149963" y="5154"/>
                </a:lnTo>
                <a:lnTo>
                  <a:pt x="194596" y="0"/>
                </a:lnTo>
                <a:lnTo>
                  <a:pt x="239228" y="5154"/>
                </a:lnTo>
                <a:lnTo>
                  <a:pt x="280193" y="19839"/>
                </a:lnTo>
                <a:lnTo>
                  <a:pt x="316323" y="42883"/>
                </a:lnTo>
                <a:lnTo>
                  <a:pt x="346455" y="73118"/>
                </a:lnTo>
                <a:lnTo>
                  <a:pt x="369420" y="109372"/>
                </a:lnTo>
                <a:lnTo>
                  <a:pt x="384055" y="150477"/>
                </a:lnTo>
                <a:lnTo>
                  <a:pt x="389192" y="195262"/>
                </a:lnTo>
                <a:lnTo>
                  <a:pt x="384055" y="240047"/>
                </a:lnTo>
                <a:lnTo>
                  <a:pt x="369420" y="281152"/>
                </a:lnTo>
                <a:lnTo>
                  <a:pt x="346455" y="317406"/>
                </a:lnTo>
                <a:lnTo>
                  <a:pt x="316323" y="347641"/>
                </a:lnTo>
                <a:lnTo>
                  <a:pt x="280193" y="370685"/>
                </a:lnTo>
                <a:lnTo>
                  <a:pt x="239228" y="385370"/>
                </a:lnTo>
                <a:lnTo>
                  <a:pt x="194596" y="390524"/>
                </a:lnTo>
                <a:close/>
              </a:path>
              <a:path w="389254" h="1562100">
                <a:moveTo>
                  <a:pt x="194596" y="976312"/>
                </a:moveTo>
                <a:lnTo>
                  <a:pt x="149963" y="971157"/>
                </a:lnTo>
                <a:lnTo>
                  <a:pt x="108999" y="956473"/>
                </a:lnTo>
                <a:lnTo>
                  <a:pt x="72868" y="933428"/>
                </a:lnTo>
                <a:lnTo>
                  <a:pt x="42737" y="903194"/>
                </a:lnTo>
                <a:lnTo>
                  <a:pt x="19771" y="866939"/>
                </a:lnTo>
                <a:lnTo>
                  <a:pt x="5137" y="825835"/>
                </a:lnTo>
                <a:lnTo>
                  <a:pt x="0" y="781049"/>
                </a:lnTo>
                <a:lnTo>
                  <a:pt x="5137" y="736264"/>
                </a:lnTo>
                <a:lnTo>
                  <a:pt x="19771" y="695160"/>
                </a:lnTo>
                <a:lnTo>
                  <a:pt x="42737" y="658905"/>
                </a:lnTo>
                <a:lnTo>
                  <a:pt x="72868" y="628671"/>
                </a:lnTo>
                <a:lnTo>
                  <a:pt x="108999" y="605626"/>
                </a:lnTo>
                <a:lnTo>
                  <a:pt x="149963" y="590942"/>
                </a:lnTo>
                <a:lnTo>
                  <a:pt x="194596" y="585787"/>
                </a:lnTo>
                <a:lnTo>
                  <a:pt x="239228" y="590942"/>
                </a:lnTo>
                <a:lnTo>
                  <a:pt x="280193" y="605626"/>
                </a:lnTo>
                <a:lnTo>
                  <a:pt x="316323" y="628671"/>
                </a:lnTo>
                <a:lnTo>
                  <a:pt x="346455" y="658905"/>
                </a:lnTo>
                <a:lnTo>
                  <a:pt x="369420" y="695160"/>
                </a:lnTo>
                <a:lnTo>
                  <a:pt x="384055" y="736264"/>
                </a:lnTo>
                <a:lnTo>
                  <a:pt x="389192" y="781049"/>
                </a:lnTo>
                <a:lnTo>
                  <a:pt x="384055" y="825835"/>
                </a:lnTo>
                <a:lnTo>
                  <a:pt x="369420" y="866939"/>
                </a:lnTo>
                <a:lnTo>
                  <a:pt x="346455" y="903194"/>
                </a:lnTo>
                <a:lnTo>
                  <a:pt x="316323" y="933428"/>
                </a:lnTo>
                <a:lnTo>
                  <a:pt x="280193" y="956473"/>
                </a:lnTo>
                <a:lnTo>
                  <a:pt x="239228" y="971157"/>
                </a:lnTo>
                <a:lnTo>
                  <a:pt x="194596" y="976312"/>
                </a:lnTo>
                <a:close/>
              </a:path>
              <a:path w="389254" h="1562100">
                <a:moveTo>
                  <a:pt x="194596" y="1562099"/>
                </a:moveTo>
                <a:lnTo>
                  <a:pt x="149963" y="1556945"/>
                </a:lnTo>
                <a:lnTo>
                  <a:pt x="108999" y="1542260"/>
                </a:lnTo>
                <a:lnTo>
                  <a:pt x="72868" y="1519216"/>
                </a:lnTo>
                <a:lnTo>
                  <a:pt x="42737" y="1488981"/>
                </a:lnTo>
                <a:lnTo>
                  <a:pt x="19771" y="1452727"/>
                </a:lnTo>
                <a:lnTo>
                  <a:pt x="5137" y="1411622"/>
                </a:lnTo>
                <a:lnTo>
                  <a:pt x="0" y="1366837"/>
                </a:lnTo>
                <a:lnTo>
                  <a:pt x="5137" y="1322052"/>
                </a:lnTo>
                <a:lnTo>
                  <a:pt x="19771" y="1280947"/>
                </a:lnTo>
                <a:lnTo>
                  <a:pt x="42737" y="1244693"/>
                </a:lnTo>
                <a:lnTo>
                  <a:pt x="72868" y="1214458"/>
                </a:lnTo>
                <a:lnTo>
                  <a:pt x="108999" y="1191414"/>
                </a:lnTo>
                <a:lnTo>
                  <a:pt x="149963" y="1176729"/>
                </a:lnTo>
                <a:lnTo>
                  <a:pt x="194596" y="1171574"/>
                </a:lnTo>
                <a:lnTo>
                  <a:pt x="239228" y="1176729"/>
                </a:lnTo>
                <a:lnTo>
                  <a:pt x="280193" y="1191414"/>
                </a:lnTo>
                <a:lnTo>
                  <a:pt x="316323" y="1214458"/>
                </a:lnTo>
                <a:lnTo>
                  <a:pt x="346455" y="1244693"/>
                </a:lnTo>
                <a:lnTo>
                  <a:pt x="369420" y="1280947"/>
                </a:lnTo>
                <a:lnTo>
                  <a:pt x="384055" y="1322052"/>
                </a:lnTo>
                <a:lnTo>
                  <a:pt x="389192" y="1366837"/>
                </a:lnTo>
                <a:lnTo>
                  <a:pt x="384055" y="1411622"/>
                </a:lnTo>
                <a:lnTo>
                  <a:pt x="369420" y="1452727"/>
                </a:lnTo>
                <a:lnTo>
                  <a:pt x="346455" y="1488981"/>
                </a:lnTo>
                <a:lnTo>
                  <a:pt x="316323" y="1519216"/>
                </a:lnTo>
                <a:lnTo>
                  <a:pt x="280193" y="1542260"/>
                </a:lnTo>
                <a:lnTo>
                  <a:pt x="239228" y="1556945"/>
                </a:lnTo>
                <a:lnTo>
                  <a:pt x="194596" y="1562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6974" y="2778685"/>
            <a:ext cx="6324599" cy="5429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6112" rIns="0" bIns="0" rtlCol="0" vert="horz">
            <a:spAutoFit/>
          </a:bodyPr>
          <a:lstStyle/>
          <a:p>
            <a:pPr marL="12700">
              <a:lnSpc>
                <a:spcPts val="4020"/>
              </a:lnSpc>
              <a:spcBef>
                <a:spcPts val="125"/>
              </a:spcBef>
            </a:pPr>
            <a:r>
              <a:rPr dirty="0" spc="-229"/>
              <a:t>DISTRIBUTION</a:t>
            </a:r>
            <a:r>
              <a:rPr dirty="0" spc="-85"/>
              <a:t> </a:t>
            </a:r>
            <a:r>
              <a:rPr dirty="0"/>
              <a:t>OF</a:t>
            </a:r>
            <a:r>
              <a:rPr dirty="0" spc="-80"/>
              <a:t> </a:t>
            </a:r>
            <a:r>
              <a:rPr dirty="0" spc="-10"/>
              <a:t>TICKET</a:t>
            </a:r>
          </a:p>
          <a:p>
            <a:pPr marL="12700">
              <a:lnSpc>
                <a:spcPts val="4860"/>
              </a:lnSpc>
            </a:pPr>
            <a:r>
              <a:rPr dirty="0" u="heavy" sz="4300" spc="395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BASED</a:t>
            </a:r>
            <a:r>
              <a:rPr dirty="0" u="heavy" sz="4300" spc="-125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4300" spc="690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ON</a:t>
            </a:r>
            <a:r>
              <a:rPr dirty="0" u="heavy" sz="4300" spc="-120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4300" spc="280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SEVERITY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7441" y="2962141"/>
            <a:ext cx="85725" cy="8572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49" y="4217132"/>
            <a:ext cx="85725" cy="857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49" y="5285019"/>
            <a:ext cx="85725" cy="8572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490910" y="2738615"/>
            <a:ext cx="4263390" cy="3910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 marR="239395">
              <a:lnSpc>
                <a:spcPct val="116500"/>
              </a:lnSpc>
              <a:spcBef>
                <a:spcPts val="100"/>
              </a:spcBef>
            </a:pPr>
            <a:r>
              <a:rPr dirty="0" sz="2200">
                <a:latin typeface="Roboto"/>
                <a:cs typeface="Roboto"/>
              </a:rPr>
              <a:t>The</a:t>
            </a:r>
            <a:r>
              <a:rPr dirty="0" sz="2200" spc="-50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majority</a:t>
            </a:r>
            <a:r>
              <a:rPr dirty="0" sz="2200" spc="-5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of</a:t>
            </a:r>
            <a:r>
              <a:rPr dirty="0" sz="2200" spc="-5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tickets</a:t>
            </a:r>
            <a:r>
              <a:rPr dirty="0" sz="2200" spc="-5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fall</a:t>
            </a:r>
            <a:r>
              <a:rPr dirty="0" sz="2200" spc="-5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under </a:t>
            </a:r>
            <a:r>
              <a:rPr dirty="0" sz="2200">
                <a:latin typeface="Roboto"/>
                <a:cs typeface="Roboto"/>
              </a:rPr>
              <a:t>this</a:t>
            </a:r>
            <a:r>
              <a:rPr dirty="0" sz="2200" spc="-10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category</a:t>
            </a:r>
            <a:r>
              <a:rPr dirty="0" sz="2200" spc="-10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with</a:t>
            </a:r>
            <a:r>
              <a:rPr dirty="0" sz="2200" spc="-10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</a:t>
            </a:r>
            <a:r>
              <a:rPr dirty="0" sz="2200" spc="-10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count</a:t>
            </a:r>
            <a:r>
              <a:rPr dirty="0" sz="2200" spc="-100">
                <a:latin typeface="Roboto"/>
                <a:cs typeface="Roboto"/>
              </a:rPr>
              <a:t> </a:t>
            </a:r>
            <a:r>
              <a:rPr dirty="0" sz="2200" spc="-25">
                <a:latin typeface="Roboto"/>
                <a:cs typeface="Roboto"/>
              </a:rPr>
              <a:t>of </a:t>
            </a:r>
            <a:r>
              <a:rPr dirty="0" sz="2200" spc="-10">
                <a:latin typeface="Roboto"/>
                <a:cs typeface="Roboto"/>
              </a:rPr>
              <a:t>88,656.</a:t>
            </a:r>
            <a:endParaRPr sz="2200">
              <a:latin typeface="Roboto"/>
              <a:cs typeface="Roboto"/>
            </a:endParaRPr>
          </a:p>
          <a:p>
            <a:pPr marL="12700" marR="6985">
              <a:lnSpc>
                <a:spcPct val="116500"/>
              </a:lnSpc>
              <a:spcBef>
                <a:spcPts val="655"/>
              </a:spcBef>
            </a:pPr>
            <a:r>
              <a:rPr dirty="0" sz="2200">
                <a:latin typeface="Roboto"/>
                <a:cs typeface="Roboto"/>
              </a:rPr>
              <a:t>The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 spc="-75">
                <a:latin typeface="Roboto"/>
                <a:cs typeface="Roboto"/>
              </a:rPr>
              <a:t>second-</a:t>
            </a:r>
            <a:r>
              <a:rPr dirty="0" sz="2200" spc="-20">
                <a:latin typeface="Roboto"/>
                <a:cs typeface="Roboto"/>
              </a:rPr>
              <a:t>highest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category,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with </a:t>
            </a:r>
            <a:r>
              <a:rPr dirty="0" sz="2200">
                <a:latin typeface="Roboto"/>
                <a:cs typeface="Roboto"/>
              </a:rPr>
              <a:t>4,836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tickets.</a:t>
            </a:r>
            <a:endParaRPr sz="2200">
              <a:latin typeface="Roboto"/>
              <a:cs typeface="Roboto"/>
            </a:endParaRPr>
          </a:p>
          <a:p>
            <a:pPr marL="12700" marR="5080">
              <a:lnSpc>
                <a:spcPct val="116500"/>
              </a:lnSpc>
              <a:spcBef>
                <a:spcPts val="2255"/>
              </a:spcBef>
            </a:pPr>
            <a:r>
              <a:rPr dirty="0" sz="2200" spc="-10">
                <a:latin typeface="Roboto"/>
                <a:cs typeface="Roboto"/>
              </a:rPr>
              <a:t>Only</a:t>
            </a:r>
            <a:r>
              <a:rPr dirty="0" sz="2200" spc="-9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1,392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tickets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are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classified </a:t>
            </a:r>
            <a:r>
              <a:rPr dirty="0" sz="2200">
                <a:latin typeface="Roboto"/>
                <a:cs typeface="Roboto"/>
              </a:rPr>
              <a:t>as</a:t>
            </a:r>
            <a:r>
              <a:rPr dirty="0" sz="2200" spc="-9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urgent,</a:t>
            </a:r>
            <a:r>
              <a:rPr dirty="0" sz="2200" spc="-95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implying</a:t>
            </a:r>
            <a:r>
              <a:rPr dirty="0" sz="2200" spc="-9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that</a:t>
            </a:r>
            <a:r>
              <a:rPr dirty="0" sz="2200" spc="-9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critical, </a:t>
            </a:r>
            <a:r>
              <a:rPr dirty="0" sz="2200" spc="-90">
                <a:latin typeface="Roboto"/>
                <a:cs typeface="Roboto"/>
              </a:rPr>
              <a:t>time-</a:t>
            </a:r>
            <a:r>
              <a:rPr dirty="0" sz="2200" spc="-10">
                <a:latin typeface="Roboto"/>
                <a:cs typeface="Roboto"/>
              </a:rPr>
              <a:t>sensitive</a:t>
            </a:r>
            <a:r>
              <a:rPr dirty="0" sz="2200" spc="-9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issues</a:t>
            </a:r>
            <a:r>
              <a:rPr dirty="0" sz="2200" spc="-9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are</a:t>
            </a:r>
            <a:r>
              <a:rPr dirty="0" sz="2200" spc="-9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relatively rare.</a:t>
            </a:r>
            <a:endParaRPr sz="2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144665" y="4745907"/>
            <a:ext cx="389255" cy="1562100"/>
          </a:xfrm>
          <a:custGeom>
            <a:avLst/>
            <a:gdLst/>
            <a:ahLst/>
            <a:cxnLst/>
            <a:rect l="l" t="t" r="r" b="b"/>
            <a:pathLst>
              <a:path w="389254" h="1562100">
                <a:moveTo>
                  <a:pt x="194596" y="390524"/>
                </a:moveTo>
                <a:lnTo>
                  <a:pt x="149963" y="385370"/>
                </a:lnTo>
                <a:lnTo>
                  <a:pt x="108999" y="370685"/>
                </a:lnTo>
                <a:lnTo>
                  <a:pt x="72868" y="347641"/>
                </a:lnTo>
                <a:lnTo>
                  <a:pt x="42737" y="317406"/>
                </a:lnTo>
                <a:lnTo>
                  <a:pt x="19771" y="281152"/>
                </a:lnTo>
                <a:lnTo>
                  <a:pt x="5137" y="240047"/>
                </a:lnTo>
                <a:lnTo>
                  <a:pt x="0" y="195262"/>
                </a:lnTo>
                <a:lnTo>
                  <a:pt x="5137" y="150477"/>
                </a:lnTo>
                <a:lnTo>
                  <a:pt x="19771" y="109372"/>
                </a:lnTo>
                <a:lnTo>
                  <a:pt x="42737" y="73118"/>
                </a:lnTo>
                <a:lnTo>
                  <a:pt x="72868" y="42883"/>
                </a:lnTo>
                <a:lnTo>
                  <a:pt x="108999" y="19839"/>
                </a:lnTo>
                <a:lnTo>
                  <a:pt x="149963" y="5154"/>
                </a:lnTo>
                <a:lnTo>
                  <a:pt x="194596" y="0"/>
                </a:lnTo>
                <a:lnTo>
                  <a:pt x="239228" y="5154"/>
                </a:lnTo>
                <a:lnTo>
                  <a:pt x="280193" y="19839"/>
                </a:lnTo>
                <a:lnTo>
                  <a:pt x="316323" y="42883"/>
                </a:lnTo>
                <a:lnTo>
                  <a:pt x="346455" y="73118"/>
                </a:lnTo>
                <a:lnTo>
                  <a:pt x="369420" y="109372"/>
                </a:lnTo>
                <a:lnTo>
                  <a:pt x="384055" y="150477"/>
                </a:lnTo>
                <a:lnTo>
                  <a:pt x="389192" y="195262"/>
                </a:lnTo>
                <a:lnTo>
                  <a:pt x="384055" y="240047"/>
                </a:lnTo>
                <a:lnTo>
                  <a:pt x="369420" y="281152"/>
                </a:lnTo>
                <a:lnTo>
                  <a:pt x="346455" y="317406"/>
                </a:lnTo>
                <a:lnTo>
                  <a:pt x="316323" y="347641"/>
                </a:lnTo>
                <a:lnTo>
                  <a:pt x="280193" y="370685"/>
                </a:lnTo>
                <a:lnTo>
                  <a:pt x="239228" y="385370"/>
                </a:lnTo>
                <a:lnTo>
                  <a:pt x="194596" y="390524"/>
                </a:lnTo>
                <a:close/>
              </a:path>
              <a:path w="389254" h="1562100">
                <a:moveTo>
                  <a:pt x="194596" y="976312"/>
                </a:moveTo>
                <a:lnTo>
                  <a:pt x="149963" y="971157"/>
                </a:lnTo>
                <a:lnTo>
                  <a:pt x="108999" y="956473"/>
                </a:lnTo>
                <a:lnTo>
                  <a:pt x="72868" y="933428"/>
                </a:lnTo>
                <a:lnTo>
                  <a:pt x="42737" y="903194"/>
                </a:lnTo>
                <a:lnTo>
                  <a:pt x="19771" y="866939"/>
                </a:lnTo>
                <a:lnTo>
                  <a:pt x="5137" y="825835"/>
                </a:lnTo>
                <a:lnTo>
                  <a:pt x="0" y="781049"/>
                </a:lnTo>
                <a:lnTo>
                  <a:pt x="5137" y="736264"/>
                </a:lnTo>
                <a:lnTo>
                  <a:pt x="19771" y="695160"/>
                </a:lnTo>
                <a:lnTo>
                  <a:pt x="42737" y="658905"/>
                </a:lnTo>
                <a:lnTo>
                  <a:pt x="72868" y="628671"/>
                </a:lnTo>
                <a:lnTo>
                  <a:pt x="108999" y="605626"/>
                </a:lnTo>
                <a:lnTo>
                  <a:pt x="149963" y="590942"/>
                </a:lnTo>
                <a:lnTo>
                  <a:pt x="194596" y="585787"/>
                </a:lnTo>
                <a:lnTo>
                  <a:pt x="239228" y="590942"/>
                </a:lnTo>
                <a:lnTo>
                  <a:pt x="280193" y="605626"/>
                </a:lnTo>
                <a:lnTo>
                  <a:pt x="316323" y="628671"/>
                </a:lnTo>
                <a:lnTo>
                  <a:pt x="346455" y="658905"/>
                </a:lnTo>
                <a:lnTo>
                  <a:pt x="369420" y="695160"/>
                </a:lnTo>
                <a:lnTo>
                  <a:pt x="384055" y="736264"/>
                </a:lnTo>
                <a:lnTo>
                  <a:pt x="389192" y="781049"/>
                </a:lnTo>
                <a:lnTo>
                  <a:pt x="384055" y="825835"/>
                </a:lnTo>
                <a:lnTo>
                  <a:pt x="369420" y="866939"/>
                </a:lnTo>
                <a:lnTo>
                  <a:pt x="346455" y="903194"/>
                </a:lnTo>
                <a:lnTo>
                  <a:pt x="316323" y="933428"/>
                </a:lnTo>
                <a:lnTo>
                  <a:pt x="280193" y="956473"/>
                </a:lnTo>
                <a:lnTo>
                  <a:pt x="239228" y="971157"/>
                </a:lnTo>
                <a:lnTo>
                  <a:pt x="194596" y="976312"/>
                </a:lnTo>
                <a:close/>
              </a:path>
              <a:path w="389254" h="1562100">
                <a:moveTo>
                  <a:pt x="194596" y="1562099"/>
                </a:moveTo>
                <a:lnTo>
                  <a:pt x="149963" y="1556945"/>
                </a:lnTo>
                <a:lnTo>
                  <a:pt x="108999" y="1542260"/>
                </a:lnTo>
                <a:lnTo>
                  <a:pt x="72868" y="1519216"/>
                </a:lnTo>
                <a:lnTo>
                  <a:pt x="42737" y="1488981"/>
                </a:lnTo>
                <a:lnTo>
                  <a:pt x="19771" y="1452727"/>
                </a:lnTo>
                <a:lnTo>
                  <a:pt x="5137" y="1411622"/>
                </a:lnTo>
                <a:lnTo>
                  <a:pt x="0" y="1366837"/>
                </a:lnTo>
                <a:lnTo>
                  <a:pt x="5137" y="1322052"/>
                </a:lnTo>
                <a:lnTo>
                  <a:pt x="19771" y="1280947"/>
                </a:lnTo>
                <a:lnTo>
                  <a:pt x="42737" y="1244693"/>
                </a:lnTo>
                <a:lnTo>
                  <a:pt x="72868" y="1214458"/>
                </a:lnTo>
                <a:lnTo>
                  <a:pt x="108999" y="1191414"/>
                </a:lnTo>
                <a:lnTo>
                  <a:pt x="149963" y="1176729"/>
                </a:lnTo>
                <a:lnTo>
                  <a:pt x="194596" y="1171574"/>
                </a:lnTo>
                <a:lnTo>
                  <a:pt x="239228" y="1176729"/>
                </a:lnTo>
                <a:lnTo>
                  <a:pt x="280193" y="1191414"/>
                </a:lnTo>
                <a:lnTo>
                  <a:pt x="316323" y="1214458"/>
                </a:lnTo>
                <a:lnTo>
                  <a:pt x="346455" y="1244693"/>
                </a:lnTo>
                <a:lnTo>
                  <a:pt x="369420" y="1280947"/>
                </a:lnTo>
                <a:lnTo>
                  <a:pt x="384055" y="1322052"/>
                </a:lnTo>
                <a:lnTo>
                  <a:pt x="389192" y="1366837"/>
                </a:lnTo>
                <a:lnTo>
                  <a:pt x="384055" y="1411622"/>
                </a:lnTo>
                <a:lnTo>
                  <a:pt x="369420" y="1452727"/>
                </a:lnTo>
                <a:lnTo>
                  <a:pt x="346455" y="1488981"/>
                </a:lnTo>
                <a:lnTo>
                  <a:pt x="316323" y="1519216"/>
                </a:lnTo>
                <a:lnTo>
                  <a:pt x="280193" y="1542260"/>
                </a:lnTo>
                <a:lnTo>
                  <a:pt x="239228" y="1556945"/>
                </a:lnTo>
                <a:lnTo>
                  <a:pt x="194596" y="1562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20" y="1008716"/>
            <a:ext cx="8159750" cy="115633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4020"/>
              </a:lnSpc>
              <a:spcBef>
                <a:spcPts val="125"/>
              </a:spcBef>
            </a:pPr>
            <a:r>
              <a:rPr dirty="0" spc="-229"/>
              <a:t>DISTRIBUTION</a:t>
            </a:r>
            <a:r>
              <a:rPr dirty="0" spc="-85"/>
              <a:t> </a:t>
            </a:r>
            <a:r>
              <a:rPr dirty="0"/>
              <a:t>OF</a:t>
            </a:r>
            <a:r>
              <a:rPr dirty="0" spc="-80"/>
              <a:t> </a:t>
            </a:r>
            <a:r>
              <a:rPr dirty="0" spc="-10"/>
              <a:t>TICKET</a:t>
            </a:r>
          </a:p>
          <a:p>
            <a:pPr marL="12700">
              <a:lnSpc>
                <a:spcPts val="4860"/>
              </a:lnSpc>
              <a:tabLst>
                <a:tab pos="8146415" algn="l"/>
              </a:tabLst>
            </a:pPr>
            <a:r>
              <a:rPr dirty="0" u="heavy" sz="4300" spc="320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OF</a:t>
            </a:r>
            <a:r>
              <a:rPr dirty="0" u="heavy" sz="4300" spc="-114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4300" spc="265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REQUESTED</a:t>
            </a:r>
            <a:r>
              <a:rPr dirty="0" u="heavy" sz="4300" spc="-114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4300" spc="420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CATEGORY</a:t>
            </a:r>
            <a:r>
              <a:rPr dirty="0" u="heavy" sz="4300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55701" y="3644631"/>
            <a:ext cx="85725" cy="8572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605" y="3154066"/>
            <a:ext cx="8324849" cy="54768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4751" y="5127810"/>
            <a:ext cx="85725" cy="8572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0470262" y="3421104"/>
            <a:ext cx="5490210" cy="2289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78435">
              <a:lnSpc>
                <a:spcPct val="116500"/>
              </a:lnSpc>
              <a:spcBef>
                <a:spcPts val="100"/>
              </a:spcBef>
            </a:pPr>
            <a:r>
              <a:rPr dirty="0" sz="2200">
                <a:latin typeface="Roboto"/>
                <a:cs typeface="Roboto"/>
              </a:rPr>
              <a:t>The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largest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share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of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tickets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each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year, growing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significantly</a:t>
            </a:r>
            <a:r>
              <a:rPr dirty="0" sz="2200" spc="-6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from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3,910</a:t>
            </a:r>
            <a:r>
              <a:rPr dirty="0" sz="2200" spc="-6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in</a:t>
            </a:r>
            <a:r>
              <a:rPr dirty="0" sz="2200" spc="-6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2016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 spc="-25">
                <a:latin typeface="Roboto"/>
                <a:cs typeface="Roboto"/>
              </a:rPr>
              <a:t>to </a:t>
            </a:r>
            <a:r>
              <a:rPr dirty="0" sz="2200">
                <a:latin typeface="Roboto"/>
                <a:cs typeface="Roboto"/>
              </a:rPr>
              <a:t>11,631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in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2020.</a:t>
            </a:r>
            <a:endParaRPr sz="2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2200">
              <a:latin typeface="Roboto"/>
              <a:cs typeface="Roboto"/>
            </a:endParaRPr>
          </a:p>
          <a:p>
            <a:pPr marL="31115">
              <a:lnSpc>
                <a:spcPct val="100000"/>
              </a:lnSpc>
            </a:pPr>
            <a:r>
              <a:rPr dirty="0" sz="2200" spc="-20">
                <a:latin typeface="Roboto"/>
                <a:cs typeface="Roboto"/>
              </a:rPr>
              <a:t>Steady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increase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from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2,617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in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2016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to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8,659</a:t>
            </a:r>
            <a:endParaRPr sz="2200">
              <a:latin typeface="Roboto"/>
              <a:cs typeface="Roboto"/>
            </a:endParaRPr>
          </a:p>
          <a:p>
            <a:pPr marL="31115">
              <a:lnSpc>
                <a:spcPct val="100000"/>
              </a:lnSpc>
              <a:spcBef>
                <a:spcPts val="434"/>
              </a:spcBef>
            </a:pPr>
            <a:r>
              <a:rPr dirty="0" sz="2200">
                <a:latin typeface="Roboto"/>
                <a:cs typeface="Roboto"/>
              </a:rPr>
              <a:t>in</a:t>
            </a:r>
            <a:r>
              <a:rPr dirty="0" sz="2200" spc="-6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2020.</a:t>
            </a:r>
            <a:endParaRPr sz="2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340823" y="4121247"/>
            <a:ext cx="389255" cy="1562100"/>
          </a:xfrm>
          <a:custGeom>
            <a:avLst/>
            <a:gdLst/>
            <a:ahLst/>
            <a:cxnLst/>
            <a:rect l="l" t="t" r="r" b="b"/>
            <a:pathLst>
              <a:path w="389254" h="1562100">
                <a:moveTo>
                  <a:pt x="194596" y="390524"/>
                </a:moveTo>
                <a:lnTo>
                  <a:pt x="149963" y="385370"/>
                </a:lnTo>
                <a:lnTo>
                  <a:pt x="108999" y="370685"/>
                </a:lnTo>
                <a:lnTo>
                  <a:pt x="72868" y="347641"/>
                </a:lnTo>
                <a:lnTo>
                  <a:pt x="42737" y="317406"/>
                </a:lnTo>
                <a:lnTo>
                  <a:pt x="19771" y="281152"/>
                </a:lnTo>
                <a:lnTo>
                  <a:pt x="5137" y="240047"/>
                </a:lnTo>
                <a:lnTo>
                  <a:pt x="0" y="195262"/>
                </a:lnTo>
                <a:lnTo>
                  <a:pt x="5137" y="150477"/>
                </a:lnTo>
                <a:lnTo>
                  <a:pt x="19771" y="109372"/>
                </a:lnTo>
                <a:lnTo>
                  <a:pt x="42737" y="73118"/>
                </a:lnTo>
                <a:lnTo>
                  <a:pt x="72868" y="42883"/>
                </a:lnTo>
                <a:lnTo>
                  <a:pt x="108999" y="19839"/>
                </a:lnTo>
                <a:lnTo>
                  <a:pt x="149963" y="5154"/>
                </a:lnTo>
                <a:lnTo>
                  <a:pt x="194596" y="0"/>
                </a:lnTo>
                <a:lnTo>
                  <a:pt x="239228" y="5154"/>
                </a:lnTo>
                <a:lnTo>
                  <a:pt x="280193" y="19839"/>
                </a:lnTo>
                <a:lnTo>
                  <a:pt x="316323" y="42883"/>
                </a:lnTo>
                <a:lnTo>
                  <a:pt x="346455" y="73118"/>
                </a:lnTo>
                <a:lnTo>
                  <a:pt x="369420" y="109372"/>
                </a:lnTo>
                <a:lnTo>
                  <a:pt x="384055" y="150477"/>
                </a:lnTo>
                <a:lnTo>
                  <a:pt x="389192" y="195262"/>
                </a:lnTo>
                <a:lnTo>
                  <a:pt x="384055" y="240047"/>
                </a:lnTo>
                <a:lnTo>
                  <a:pt x="369420" y="281152"/>
                </a:lnTo>
                <a:lnTo>
                  <a:pt x="346455" y="317406"/>
                </a:lnTo>
                <a:lnTo>
                  <a:pt x="316323" y="347641"/>
                </a:lnTo>
                <a:lnTo>
                  <a:pt x="280193" y="370685"/>
                </a:lnTo>
                <a:lnTo>
                  <a:pt x="239228" y="385370"/>
                </a:lnTo>
                <a:lnTo>
                  <a:pt x="194596" y="390524"/>
                </a:lnTo>
                <a:close/>
              </a:path>
              <a:path w="389254" h="1562100">
                <a:moveTo>
                  <a:pt x="194596" y="976312"/>
                </a:moveTo>
                <a:lnTo>
                  <a:pt x="149963" y="971157"/>
                </a:lnTo>
                <a:lnTo>
                  <a:pt x="108999" y="956473"/>
                </a:lnTo>
                <a:lnTo>
                  <a:pt x="72868" y="933428"/>
                </a:lnTo>
                <a:lnTo>
                  <a:pt x="42737" y="903194"/>
                </a:lnTo>
                <a:lnTo>
                  <a:pt x="19771" y="866939"/>
                </a:lnTo>
                <a:lnTo>
                  <a:pt x="5137" y="825835"/>
                </a:lnTo>
                <a:lnTo>
                  <a:pt x="0" y="781049"/>
                </a:lnTo>
                <a:lnTo>
                  <a:pt x="5137" y="736264"/>
                </a:lnTo>
                <a:lnTo>
                  <a:pt x="19771" y="695160"/>
                </a:lnTo>
                <a:lnTo>
                  <a:pt x="42737" y="658905"/>
                </a:lnTo>
                <a:lnTo>
                  <a:pt x="72868" y="628671"/>
                </a:lnTo>
                <a:lnTo>
                  <a:pt x="108999" y="605626"/>
                </a:lnTo>
                <a:lnTo>
                  <a:pt x="149963" y="590942"/>
                </a:lnTo>
                <a:lnTo>
                  <a:pt x="194596" y="585787"/>
                </a:lnTo>
                <a:lnTo>
                  <a:pt x="239228" y="590942"/>
                </a:lnTo>
                <a:lnTo>
                  <a:pt x="280193" y="605626"/>
                </a:lnTo>
                <a:lnTo>
                  <a:pt x="316323" y="628671"/>
                </a:lnTo>
                <a:lnTo>
                  <a:pt x="346455" y="658905"/>
                </a:lnTo>
                <a:lnTo>
                  <a:pt x="369420" y="695160"/>
                </a:lnTo>
                <a:lnTo>
                  <a:pt x="384055" y="736264"/>
                </a:lnTo>
                <a:lnTo>
                  <a:pt x="389192" y="781049"/>
                </a:lnTo>
                <a:lnTo>
                  <a:pt x="384055" y="825835"/>
                </a:lnTo>
                <a:lnTo>
                  <a:pt x="369420" y="866939"/>
                </a:lnTo>
                <a:lnTo>
                  <a:pt x="346455" y="903194"/>
                </a:lnTo>
                <a:lnTo>
                  <a:pt x="316323" y="933428"/>
                </a:lnTo>
                <a:lnTo>
                  <a:pt x="280193" y="956473"/>
                </a:lnTo>
                <a:lnTo>
                  <a:pt x="239228" y="971157"/>
                </a:lnTo>
                <a:lnTo>
                  <a:pt x="194596" y="976312"/>
                </a:lnTo>
                <a:close/>
              </a:path>
              <a:path w="389254" h="1562100">
                <a:moveTo>
                  <a:pt x="194596" y="1562099"/>
                </a:moveTo>
                <a:lnTo>
                  <a:pt x="149963" y="1556945"/>
                </a:lnTo>
                <a:lnTo>
                  <a:pt x="108999" y="1542260"/>
                </a:lnTo>
                <a:lnTo>
                  <a:pt x="72868" y="1519216"/>
                </a:lnTo>
                <a:lnTo>
                  <a:pt x="42737" y="1488981"/>
                </a:lnTo>
                <a:lnTo>
                  <a:pt x="19771" y="1452727"/>
                </a:lnTo>
                <a:lnTo>
                  <a:pt x="5137" y="1411622"/>
                </a:lnTo>
                <a:lnTo>
                  <a:pt x="0" y="1366837"/>
                </a:lnTo>
                <a:lnTo>
                  <a:pt x="5137" y="1322052"/>
                </a:lnTo>
                <a:lnTo>
                  <a:pt x="19771" y="1280947"/>
                </a:lnTo>
                <a:lnTo>
                  <a:pt x="42737" y="1244693"/>
                </a:lnTo>
                <a:lnTo>
                  <a:pt x="72868" y="1214458"/>
                </a:lnTo>
                <a:lnTo>
                  <a:pt x="108999" y="1191414"/>
                </a:lnTo>
                <a:lnTo>
                  <a:pt x="149963" y="1176729"/>
                </a:lnTo>
                <a:lnTo>
                  <a:pt x="194596" y="1171574"/>
                </a:lnTo>
                <a:lnTo>
                  <a:pt x="239228" y="1176729"/>
                </a:lnTo>
                <a:lnTo>
                  <a:pt x="280193" y="1191414"/>
                </a:lnTo>
                <a:lnTo>
                  <a:pt x="316323" y="1214458"/>
                </a:lnTo>
                <a:lnTo>
                  <a:pt x="346455" y="1244693"/>
                </a:lnTo>
                <a:lnTo>
                  <a:pt x="369420" y="1280947"/>
                </a:lnTo>
                <a:lnTo>
                  <a:pt x="384055" y="1322052"/>
                </a:lnTo>
                <a:lnTo>
                  <a:pt x="389192" y="1366837"/>
                </a:lnTo>
                <a:lnTo>
                  <a:pt x="384055" y="1411622"/>
                </a:lnTo>
                <a:lnTo>
                  <a:pt x="369420" y="1452727"/>
                </a:lnTo>
                <a:lnTo>
                  <a:pt x="346455" y="1488981"/>
                </a:lnTo>
                <a:lnTo>
                  <a:pt x="316323" y="1519216"/>
                </a:lnTo>
                <a:lnTo>
                  <a:pt x="280193" y="1542260"/>
                </a:lnTo>
                <a:lnTo>
                  <a:pt x="239228" y="1556945"/>
                </a:lnTo>
                <a:lnTo>
                  <a:pt x="194596" y="1562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0218" y="2938866"/>
            <a:ext cx="8201024" cy="49053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20" y="1008716"/>
            <a:ext cx="7842884" cy="115633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4020"/>
              </a:lnSpc>
              <a:spcBef>
                <a:spcPts val="125"/>
              </a:spcBef>
            </a:pPr>
            <a:r>
              <a:rPr dirty="0"/>
              <a:t>AVG</a:t>
            </a:r>
            <a:r>
              <a:rPr dirty="0" spc="-145"/>
              <a:t> </a:t>
            </a:r>
            <a:r>
              <a:rPr dirty="0" spc="-160"/>
              <a:t>SATISFACTION</a:t>
            </a:r>
            <a:r>
              <a:rPr dirty="0" spc="-145"/>
              <a:t> </a:t>
            </a:r>
            <a:r>
              <a:rPr dirty="0" spc="-204"/>
              <a:t>&amp;</a:t>
            </a:r>
            <a:r>
              <a:rPr dirty="0" spc="-145"/>
              <a:t> </a:t>
            </a:r>
            <a:r>
              <a:rPr dirty="0" spc="-85"/>
              <a:t>RESOLUTION</a:t>
            </a:r>
          </a:p>
          <a:p>
            <a:pPr marL="12700">
              <a:lnSpc>
                <a:spcPts val="4860"/>
              </a:lnSpc>
              <a:tabLst>
                <a:tab pos="5918835" algn="l"/>
              </a:tabLst>
            </a:pPr>
            <a:r>
              <a:rPr dirty="0" u="heavy" sz="4300" spc="225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TIME</a:t>
            </a:r>
            <a:r>
              <a:rPr dirty="0" u="heavy" sz="4300" spc="-114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4300" spc="340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YEARLY</a:t>
            </a:r>
            <a:r>
              <a:rPr dirty="0" u="heavy" sz="4300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7441" y="2962141"/>
            <a:ext cx="85725" cy="8572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49" y="3921749"/>
            <a:ext cx="85725" cy="857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49" y="5896609"/>
            <a:ext cx="85725" cy="8572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490910" y="2738615"/>
            <a:ext cx="5227955" cy="4131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 marR="396240">
              <a:lnSpc>
                <a:spcPct val="116500"/>
              </a:lnSpc>
              <a:spcBef>
                <a:spcPts val="100"/>
              </a:spcBef>
            </a:pPr>
            <a:r>
              <a:rPr dirty="0" sz="2200">
                <a:latin typeface="Roboto"/>
                <a:cs typeface="Roboto"/>
              </a:rPr>
              <a:t>The</a:t>
            </a:r>
            <a:r>
              <a:rPr dirty="0" sz="2200" spc="-9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average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satisfaction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rate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has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been consistently</a:t>
            </a:r>
            <a:r>
              <a:rPr dirty="0" sz="2200" spc="-9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high,</a:t>
            </a:r>
            <a:r>
              <a:rPr dirty="0" sz="2200" spc="-90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hovering</a:t>
            </a:r>
            <a:r>
              <a:rPr dirty="0" sz="2200" spc="-9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around</a:t>
            </a:r>
            <a:r>
              <a:rPr dirty="0" sz="2200" spc="-90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4.5.</a:t>
            </a:r>
            <a:endParaRPr sz="2200">
              <a:latin typeface="Roboto"/>
              <a:cs typeface="Roboto"/>
            </a:endParaRPr>
          </a:p>
          <a:p>
            <a:pPr marL="12700" marR="368300">
              <a:lnSpc>
                <a:spcPct val="116500"/>
              </a:lnSpc>
              <a:spcBef>
                <a:spcPts val="1405"/>
              </a:spcBef>
            </a:pPr>
            <a:r>
              <a:rPr dirty="0" sz="2200">
                <a:latin typeface="Roboto"/>
                <a:cs typeface="Roboto"/>
              </a:rPr>
              <a:t>The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resolution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time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has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been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steadily decreasing</a:t>
            </a:r>
            <a:r>
              <a:rPr dirty="0" sz="2200" spc="-9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over</a:t>
            </a:r>
            <a:r>
              <a:rPr dirty="0" sz="2200" spc="-9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the</a:t>
            </a:r>
            <a:r>
              <a:rPr dirty="0" sz="2200" spc="-9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years,</a:t>
            </a:r>
            <a:r>
              <a:rPr dirty="0" sz="2200" spc="-9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indicating improvements</a:t>
            </a:r>
            <a:r>
              <a:rPr dirty="0" sz="2200" spc="-9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in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efficiency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and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service delivery.</a:t>
            </a:r>
            <a:endParaRPr sz="2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605"/>
              </a:spcBef>
            </a:pPr>
            <a:endParaRPr sz="2200">
              <a:latin typeface="Roboto"/>
              <a:cs typeface="Roboto"/>
            </a:endParaRPr>
          </a:p>
          <a:p>
            <a:pPr algn="just" marL="12700" marR="5080">
              <a:lnSpc>
                <a:spcPct val="116500"/>
              </a:lnSpc>
            </a:pPr>
            <a:r>
              <a:rPr dirty="0" sz="2200">
                <a:latin typeface="Roboto"/>
                <a:cs typeface="Roboto"/>
              </a:rPr>
              <a:t>The</a:t>
            </a:r>
            <a:r>
              <a:rPr dirty="0" sz="2200" spc="-9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satisfaction</a:t>
            </a:r>
            <a:r>
              <a:rPr dirty="0" sz="2200" spc="-9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rate</a:t>
            </a:r>
            <a:r>
              <a:rPr dirty="0" sz="2200" spc="-9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remained</a:t>
            </a:r>
            <a:r>
              <a:rPr dirty="0" sz="2200" spc="-9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high</a:t>
            </a:r>
            <a:r>
              <a:rPr dirty="0" sz="2200" spc="-9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(4.59) </a:t>
            </a:r>
            <a:r>
              <a:rPr dirty="0" sz="2200">
                <a:latin typeface="Roboto"/>
                <a:cs typeface="Roboto"/>
              </a:rPr>
              <a:t>and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the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resolution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time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reached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its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lowest </a:t>
            </a:r>
            <a:r>
              <a:rPr dirty="0" sz="2200">
                <a:latin typeface="Roboto"/>
                <a:cs typeface="Roboto"/>
              </a:rPr>
              <a:t>point</a:t>
            </a:r>
            <a:r>
              <a:rPr dirty="0" sz="2200" spc="-12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(4.12).</a:t>
            </a:r>
            <a:endParaRPr sz="2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089287" y="2611256"/>
            <a:ext cx="4109720" cy="0"/>
          </a:xfrm>
          <a:custGeom>
            <a:avLst/>
            <a:gdLst/>
            <a:ahLst/>
            <a:cxnLst/>
            <a:rect l="l" t="t" r="r" b="b"/>
            <a:pathLst>
              <a:path w="4109720" h="0">
                <a:moveTo>
                  <a:pt x="0" y="0"/>
                </a:moveTo>
                <a:lnTo>
                  <a:pt x="4109423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72224" rIns="0" bIns="0" rtlCol="0" vert="horz">
            <a:spAutoFit/>
          </a:bodyPr>
          <a:lstStyle/>
          <a:p>
            <a:pPr algn="ctr">
              <a:lnSpc>
                <a:spcPts val="4150"/>
              </a:lnSpc>
              <a:spcBef>
                <a:spcPts val="125"/>
              </a:spcBef>
            </a:pPr>
            <a:r>
              <a:rPr dirty="0" spc="-10"/>
              <a:t>ANALYTIC</a:t>
            </a:r>
          </a:p>
          <a:p>
            <a:pPr algn="ctr">
              <a:lnSpc>
                <a:spcPts val="4390"/>
              </a:lnSpc>
            </a:pPr>
            <a:r>
              <a:rPr dirty="0" sz="3800" spc="409">
                <a:solidFill>
                  <a:srgbClr val="583C8F"/>
                </a:solidFill>
                <a:latin typeface="Trebuchet MS"/>
                <a:cs typeface="Trebuchet MS"/>
              </a:rPr>
              <a:t>RECOMMENDATIONS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1590">
              <a:lnSpc>
                <a:spcPct val="100000"/>
              </a:lnSpc>
              <a:spcBef>
                <a:spcPts val="105"/>
              </a:spcBef>
            </a:pPr>
            <a:r>
              <a:rPr dirty="0" u="heavy" b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Upgrade</a:t>
            </a:r>
            <a:r>
              <a:rPr dirty="0" u="heavy" spc="-50" b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 </a:t>
            </a:r>
            <a:r>
              <a:rPr dirty="0" u="heavy" b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Ticket</a:t>
            </a:r>
            <a:r>
              <a:rPr dirty="0" u="heavy" spc="-50" b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 </a:t>
            </a:r>
            <a:r>
              <a:rPr dirty="0" u="heavy" b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Management</a:t>
            </a:r>
            <a:r>
              <a:rPr dirty="0" u="heavy" spc="-45" b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 </a:t>
            </a:r>
            <a:r>
              <a:rPr dirty="0" u="heavy" b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Software:</a:t>
            </a:r>
            <a:r>
              <a:rPr dirty="0" spc="-55" b="1">
                <a:latin typeface="Roboto"/>
                <a:cs typeface="Roboto"/>
              </a:rPr>
              <a:t> </a:t>
            </a:r>
            <a:r>
              <a:rPr dirty="0" spc="-10"/>
              <a:t>Invest</a:t>
            </a:r>
            <a:r>
              <a:rPr dirty="0" spc="-50"/>
              <a:t> </a:t>
            </a:r>
            <a:r>
              <a:rPr dirty="0"/>
              <a:t>in</a:t>
            </a:r>
            <a:r>
              <a:rPr dirty="0" spc="-55"/>
              <a:t> </a:t>
            </a:r>
            <a:r>
              <a:rPr dirty="0" spc="-10"/>
              <a:t>advanced</a:t>
            </a:r>
            <a:r>
              <a:rPr dirty="0" spc="-50"/>
              <a:t> </a:t>
            </a:r>
            <a:r>
              <a:rPr dirty="0"/>
              <a:t>software</a:t>
            </a:r>
            <a:r>
              <a:rPr dirty="0" spc="-55"/>
              <a:t> </a:t>
            </a:r>
            <a:r>
              <a:rPr dirty="0"/>
              <a:t>to</a:t>
            </a:r>
            <a:r>
              <a:rPr dirty="0" spc="-50"/>
              <a:t> </a:t>
            </a:r>
            <a:r>
              <a:rPr dirty="0" spc="-10"/>
              <a:t>enhance</a:t>
            </a:r>
            <a:r>
              <a:rPr dirty="0" spc="-55"/>
              <a:t> </a:t>
            </a:r>
            <a:r>
              <a:rPr dirty="0" spc="-10"/>
              <a:t>efficiency.</a:t>
            </a:r>
          </a:p>
          <a:p>
            <a:pPr>
              <a:lnSpc>
                <a:spcPct val="100000"/>
              </a:lnSpc>
              <a:spcBef>
                <a:spcPts val="515"/>
              </a:spcBef>
            </a:pPr>
          </a:p>
          <a:p>
            <a:pPr marL="21590" marR="5080">
              <a:lnSpc>
                <a:spcPct val="116500"/>
              </a:lnSpc>
            </a:pPr>
            <a:r>
              <a:rPr dirty="0" u="heavy" b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Upgrade</a:t>
            </a:r>
            <a:r>
              <a:rPr dirty="0" u="heavy" spc="-75" b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 </a:t>
            </a:r>
            <a:r>
              <a:rPr dirty="0" u="heavy" b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Hardware</a:t>
            </a:r>
            <a:r>
              <a:rPr dirty="0" u="heavy" spc="-75" b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 </a:t>
            </a:r>
            <a:r>
              <a:rPr dirty="0" u="heavy" b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Infrastructure:</a:t>
            </a:r>
            <a:r>
              <a:rPr dirty="0" spc="-80" b="1">
                <a:latin typeface="Roboto"/>
                <a:cs typeface="Roboto"/>
              </a:rPr>
              <a:t> </a:t>
            </a:r>
            <a:r>
              <a:rPr dirty="0" spc="-10"/>
              <a:t>Improve</a:t>
            </a:r>
            <a:r>
              <a:rPr dirty="0" spc="-80"/>
              <a:t> </a:t>
            </a:r>
            <a:r>
              <a:rPr dirty="0"/>
              <a:t>IT</a:t>
            </a:r>
            <a:r>
              <a:rPr dirty="0" spc="-80"/>
              <a:t> </a:t>
            </a:r>
            <a:r>
              <a:rPr dirty="0" spc="-10"/>
              <a:t>support</a:t>
            </a:r>
            <a:r>
              <a:rPr dirty="0" spc="-75"/>
              <a:t> </a:t>
            </a:r>
            <a:r>
              <a:rPr dirty="0"/>
              <a:t>efficiency</a:t>
            </a:r>
            <a:r>
              <a:rPr dirty="0" spc="-80"/>
              <a:t> </a:t>
            </a:r>
            <a:r>
              <a:rPr dirty="0"/>
              <a:t>with</a:t>
            </a:r>
            <a:r>
              <a:rPr dirty="0" spc="-80"/>
              <a:t> </a:t>
            </a:r>
            <a:r>
              <a:rPr dirty="0"/>
              <a:t>faster</a:t>
            </a:r>
            <a:r>
              <a:rPr dirty="0" spc="-80"/>
              <a:t> </a:t>
            </a:r>
            <a:r>
              <a:rPr dirty="0"/>
              <a:t>ticket</a:t>
            </a:r>
            <a:r>
              <a:rPr dirty="0" spc="-75"/>
              <a:t> </a:t>
            </a:r>
            <a:r>
              <a:rPr dirty="0" spc="-10"/>
              <a:t>processing</a:t>
            </a:r>
            <a:r>
              <a:rPr dirty="0" spc="-80"/>
              <a:t> </a:t>
            </a:r>
            <a:r>
              <a:rPr dirty="0"/>
              <a:t>and</a:t>
            </a:r>
            <a:r>
              <a:rPr dirty="0" spc="-80"/>
              <a:t> </a:t>
            </a:r>
            <a:r>
              <a:rPr dirty="0" spc="-10"/>
              <a:t>resolution</a:t>
            </a:r>
            <a:r>
              <a:rPr dirty="0" spc="-80"/>
              <a:t> </a:t>
            </a:r>
            <a:r>
              <a:rPr dirty="0" spc="-10"/>
              <a:t>times, boosting</a:t>
            </a:r>
            <a:r>
              <a:rPr dirty="0" spc="-100"/>
              <a:t> </a:t>
            </a:r>
            <a:r>
              <a:rPr dirty="0"/>
              <a:t>both</a:t>
            </a:r>
            <a:r>
              <a:rPr dirty="0" spc="-90"/>
              <a:t> </a:t>
            </a:r>
            <a:r>
              <a:rPr dirty="0"/>
              <a:t>employee</a:t>
            </a:r>
            <a:r>
              <a:rPr dirty="0" spc="-85"/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customer</a:t>
            </a:r>
            <a:r>
              <a:rPr dirty="0" spc="-85"/>
              <a:t> </a:t>
            </a:r>
            <a:r>
              <a:rPr dirty="0" spc="-10"/>
              <a:t>satisfaction.</a:t>
            </a:r>
          </a:p>
          <a:p>
            <a:pPr>
              <a:lnSpc>
                <a:spcPct val="100000"/>
              </a:lnSpc>
              <a:spcBef>
                <a:spcPts val="515"/>
              </a:spcBef>
            </a:pPr>
          </a:p>
          <a:p>
            <a:pPr marL="21590" marR="30480">
              <a:lnSpc>
                <a:spcPct val="116500"/>
              </a:lnSpc>
            </a:pPr>
            <a:r>
              <a:rPr dirty="0" u="heavy" b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Investment</a:t>
            </a:r>
            <a:r>
              <a:rPr dirty="0" u="heavy" spc="-70" b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 </a:t>
            </a:r>
            <a:r>
              <a:rPr dirty="0" u="heavy" b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in</a:t>
            </a:r>
            <a:r>
              <a:rPr dirty="0" u="heavy" spc="-65" b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 </a:t>
            </a:r>
            <a:r>
              <a:rPr dirty="0" u="heavy" b="1">
                <a:uFill>
                  <a:solidFill>
                    <a:srgbClr val="000000"/>
                  </a:solidFill>
                </a:uFill>
                <a:latin typeface="Roboto"/>
                <a:cs typeface="Roboto"/>
              </a:rPr>
              <a:t>Training:</a:t>
            </a:r>
            <a:r>
              <a:rPr dirty="0" spc="-70" b="1">
                <a:latin typeface="Roboto"/>
                <a:cs typeface="Roboto"/>
              </a:rPr>
              <a:t> </a:t>
            </a:r>
            <a:r>
              <a:rPr dirty="0" spc="-10"/>
              <a:t>Provide</a:t>
            </a:r>
            <a:r>
              <a:rPr dirty="0" spc="-70"/>
              <a:t> </a:t>
            </a:r>
            <a:r>
              <a:rPr dirty="0" spc="-10"/>
              <a:t>targeted</a:t>
            </a:r>
            <a:r>
              <a:rPr dirty="0" spc="-70"/>
              <a:t> </a:t>
            </a:r>
            <a:r>
              <a:rPr dirty="0" spc="-20"/>
              <a:t>training</a:t>
            </a:r>
            <a:r>
              <a:rPr dirty="0" spc="-70"/>
              <a:t> </a:t>
            </a:r>
            <a:r>
              <a:rPr dirty="0"/>
              <a:t>for</a:t>
            </a:r>
            <a:r>
              <a:rPr dirty="0" spc="-70"/>
              <a:t> </a:t>
            </a:r>
            <a:r>
              <a:rPr dirty="0" spc="-10"/>
              <a:t>agents</a:t>
            </a:r>
            <a:r>
              <a:rPr dirty="0" spc="-70"/>
              <a:t> </a:t>
            </a:r>
            <a:r>
              <a:rPr dirty="0"/>
              <a:t>with</a:t>
            </a:r>
            <a:r>
              <a:rPr dirty="0" spc="-70"/>
              <a:t> </a:t>
            </a:r>
            <a:r>
              <a:rPr dirty="0" spc="-10"/>
              <a:t>resolution</a:t>
            </a:r>
            <a:r>
              <a:rPr dirty="0" spc="-70"/>
              <a:t> </a:t>
            </a:r>
            <a:r>
              <a:rPr dirty="0"/>
              <a:t>times</a:t>
            </a:r>
            <a:r>
              <a:rPr dirty="0" spc="-70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 spc="-10"/>
              <a:t>satisfaction</a:t>
            </a:r>
            <a:r>
              <a:rPr dirty="0" spc="-75"/>
              <a:t> </a:t>
            </a:r>
            <a:r>
              <a:rPr dirty="0"/>
              <a:t>scores</a:t>
            </a:r>
            <a:r>
              <a:rPr dirty="0" spc="-70"/>
              <a:t> </a:t>
            </a:r>
            <a:r>
              <a:rPr dirty="0" spc="-10"/>
              <a:t>hovering around</a:t>
            </a:r>
            <a:r>
              <a:rPr dirty="0" spc="-95"/>
              <a:t> </a:t>
            </a:r>
            <a:r>
              <a:rPr dirty="0"/>
              <a:t>the</a:t>
            </a:r>
            <a:r>
              <a:rPr dirty="0" spc="-90"/>
              <a:t> </a:t>
            </a:r>
            <a:r>
              <a:rPr dirty="0" spc="-10"/>
              <a:t>average,</a:t>
            </a:r>
            <a:r>
              <a:rPr dirty="0" spc="-95"/>
              <a:t> </a:t>
            </a:r>
            <a:r>
              <a:rPr dirty="0" spc="-10"/>
              <a:t>helping</a:t>
            </a:r>
            <a:r>
              <a:rPr dirty="0" spc="-90"/>
              <a:t> </a:t>
            </a:r>
            <a:r>
              <a:rPr dirty="0"/>
              <a:t>them</a:t>
            </a:r>
            <a:r>
              <a:rPr dirty="0" spc="-95"/>
              <a:t> </a:t>
            </a:r>
            <a:r>
              <a:rPr dirty="0"/>
              <a:t>elevate</a:t>
            </a:r>
            <a:r>
              <a:rPr dirty="0" spc="-90"/>
              <a:t> </a:t>
            </a:r>
            <a:r>
              <a:rPr dirty="0"/>
              <a:t>performance</a:t>
            </a:r>
            <a:r>
              <a:rPr dirty="0" spc="-95"/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/>
              <a:t>drive</a:t>
            </a:r>
            <a:r>
              <a:rPr dirty="0" spc="-95"/>
              <a:t> </a:t>
            </a:r>
            <a:r>
              <a:rPr dirty="0" spc="-10"/>
              <a:t>higher</a:t>
            </a:r>
            <a:r>
              <a:rPr dirty="0" spc="-90"/>
              <a:t> </a:t>
            </a:r>
            <a:r>
              <a:rPr dirty="0" spc="-10"/>
              <a:t>customer</a:t>
            </a:r>
            <a:r>
              <a:rPr dirty="0" spc="-95"/>
              <a:t> </a:t>
            </a:r>
            <a:r>
              <a:rPr dirty="0" spc="-10"/>
              <a:t>satisfaction.</a:t>
            </a:r>
          </a:p>
          <a:p>
            <a:pPr marL="12700" marR="830580">
              <a:lnSpc>
                <a:spcPct val="116500"/>
              </a:lnSpc>
              <a:spcBef>
                <a:spcPts val="1885"/>
              </a:spcBef>
            </a:pPr>
            <a:r>
              <a:rPr dirty="0"/>
              <a:t>My</a:t>
            </a:r>
            <a:r>
              <a:rPr dirty="0" spc="-80"/>
              <a:t> </a:t>
            </a:r>
            <a:r>
              <a:rPr dirty="0" spc="-10"/>
              <a:t>comprehensive</a:t>
            </a:r>
            <a:r>
              <a:rPr dirty="0" spc="-80"/>
              <a:t> </a:t>
            </a:r>
            <a:r>
              <a:rPr dirty="0" spc="-25"/>
              <a:t>analysis</a:t>
            </a:r>
            <a:r>
              <a:rPr dirty="0" spc="-75"/>
              <a:t> </a:t>
            </a:r>
            <a:r>
              <a:rPr dirty="0"/>
              <a:t>of</a:t>
            </a:r>
            <a:r>
              <a:rPr dirty="0" spc="-80"/>
              <a:t> </a:t>
            </a:r>
            <a:r>
              <a:rPr dirty="0"/>
              <a:t>this</a:t>
            </a:r>
            <a:r>
              <a:rPr dirty="0" spc="-75"/>
              <a:t> </a:t>
            </a:r>
            <a:r>
              <a:rPr dirty="0"/>
              <a:t>data</a:t>
            </a:r>
            <a:r>
              <a:rPr dirty="0" spc="-80"/>
              <a:t> </a:t>
            </a:r>
            <a:r>
              <a:rPr dirty="0"/>
              <a:t>paves</a:t>
            </a:r>
            <a:r>
              <a:rPr dirty="0" spc="-75"/>
              <a:t> </a:t>
            </a:r>
            <a:r>
              <a:rPr dirty="0"/>
              <a:t>the</a:t>
            </a:r>
            <a:r>
              <a:rPr dirty="0" spc="-80"/>
              <a:t> </a:t>
            </a:r>
            <a:r>
              <a:rPr dirty="0"/>
              <a:t>way</a:t>
            </a:r>
            <a:r>
              <a:rPr dirty="0" spc="-75"/>
              <a:t> </a:t>
            </a:r>
            <a:r>
              <a:rPr dirty="0"/>
              <a:t>to</a:t>
            </a:r>
            <a:r>
              <a:rPr dirty="0" spc="-80"/>
              <a:t> </a:t>
            </a:r>
            <a:r>
              <a:rPr dirty="0"/>
              <a:t>improve</a:t>
            </a:r>
            <a:r>
              <a:rPr dirty="0" spc="-75"/>
              <a:t> </a:t>
            </a:r>
            <a:r>
              <a:rPr dirty="0"/>
              <a:t>the</a:t>
            </a:r>
            <a:r>
              <a:rPr dirty="0" spc="-80"/>
              <a:t> </a:t>
            </a:r>
            <a:r>
              <a:rPr dirty="0"/>
              <a:t>efficiency</a:t>
            </a:r>
            <a:r>
              <a:rPr dirty="0" spc="-75"/>
              <a:t> </a:t>
            </a:r>
            <a:r>
              <a:rPr dirty="0"/>
              <a:t>of</a:t>
            </a:r>
            <a:r>
              <a:rPr dirty="0" spc="-80"/>
              <a:t> </a:t>
            </a:r>
            <a:r>
              <a:rPr dirty="0"/>
              <a:t>the</a:t>
            </a:r>
            <a:r>
              <a:rPr dirty="0" spc="-75"/>
              <a:t> </a:t>
            </a:r>
            <a:r>
              <a:rPr dirty="0" spc="-10"/>
              <a:t>support</a:t>
            </a:r>
            <a:r>
              <a:rPr dirty="0" spc="-80"/>
              <a:t> </a:t>
            </a:r>
            <a:r>
              <a:rPr dirty="0"/>
              <a:t>team,</a:t>
            </a:r>
            <a:r>
              <a:rPr dirty="0" spc="-75"/>
              <a:t> </a:t>
            </a:r>
            <a:r>
              <a:rPr dirty="0" spc="-10"/>
              <a:t>reduce resolution</a:t>
            </a:r>
            <a:r>
              <a:rPr dirty="0" spc="-80"/>
              <a:t> </a:t>
            </a:r>
            <a:r>
              <a:rPr dirty="0"/>
              <a:t>time</a:t>
            </a:r>
            <a:r>
              <a:rPr dirty="0" spc="-80"/>
              <a:t> </a:t>
            </a:r>
            <a:r>
              <a:rPr dirty="0"/>
              <a:t>of</a:t>
            </a:r>
            <a:r>
              <a:rPr dirty="0" spc="-75"/>
              <a:t> </a:t>
            </a:r>
            <a:r>
              <a:rPr dirty="0"/>
              <a:t>tickets</a:t>
            </a:r>
            <a:r>
              <a:rPr dirty="0" spc="-80"/>
              <a:t> </a:t>
            </a:r>
            <a:r>
              <a:rPr dirty="0"/>
              <a:t>and</a:t>
            </a:r>
            <a:r>
              <a:rPr dirty="0" spc="-80"/>
              <a:t> </a:t>
            </a:r>
            <a:r>
              <a:rPr dirty="0"/>
              <a:t>also</a:t>
            </a:r>
            <a:r>
              <a:rPr dirty="0" spc="-75"/>
              <a:t> </a:t>
            </a:r>
            <a:r>
              <a:rPr dirty="0" spc="-10"/>
              <a:t>enhance</a:t>
            </a:r>
            <a:r>
              <a:rPr dirty="0" spc="-80"/>
              <a:t> </a:t>
            </a:r>
            <a:r>
              <a:rPr dirty="0"/>
              <a:t>employee</a:t>
            </a:r>
            <a:r>
              <a:rPr dirty="0" spc="-80"/>
              <a:t> </a:t>
            </a:r>
            <a:r>
              <a:rPr dirty="0" spc="-10"/>
              <a:t>satisfaction.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ts val="4150"/>
              </a:lnSpc>
              <a:spcBef>
                <a:spcPts val="125"/>
              </a:spcBef>
            </a:pPr>
            <a:r>
              <a:rPr dirty="0" spc="-365"/>
              <a:t>IT</a:t>
            </a:r>
            <a:r>
              <a:rPr dirty="0" spc="-155"/>
              <a:t> </a:t>
            </a:r>
            <a:r>
              <a:rPr dirty="0" spc="-170"/>
              <a:t>ITCKET</a:t>
            </a:r>
            <a:r>
              <a:rPr dirty="0" spc="-150"/>
              <a:t> </a:t>
            </a:r>
            <a:r>
              <a:rPr dirty="0" spc="-135"/>
              <a:t>ANALYSIS</a:t>
            </a:r>
          </a:p>
          <a:p>
            <a:pPr algn="ctr">
              <a:lnSpc>
                <a:spcPts val="4390"/>
              </a:lnSpc>
            </a:pPr>
            <a:r>
              <a:rPr dirty="0" sz="3800" spc="425">
                <a:solidFill>
                  <a:srgbClr val="583C8F"/>
                </a:solidFill>
                <a:latin typeface="Trebuchet MS"/>
                <a:cs typeface="Trebuchet MS"/>
              </a:rPr>
              <a:t>DASHBOARD</a:t>
            </a:r>
            <a:endParaRPr sz="3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867532" y="5637940"/>
            <a:ext cx="6552565" cy="1252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50" spc="835" b="1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THANK</a:t>
            </a:r>
            <a:r>
              <a:rPr dirty="0" u="sng" sz="8050" spc="-220" b="1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8050" spc="900" b="1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YOU</a:t>
            </a:r>
            <a:endParaRPr sz="805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6058839" y="8961539"/>
            <a:ext cx="704850" cy="704850"/>
          </a:xfrm>
          <a:custGeom>
            <a:avLst/>
            <a:gdLst/>
            <a:ahLst/>
            <a:cxnLst/>
            <a:rect l="l" t="t" r="r" b="b"/>
            <a:pathLst>
              <a:path w="704850" h="704850">
                <a:moveTo>
                  <a:pt x="395866" y="704849"/>
                </a:moveTo>
                <a:lnTo>
                  <a:pt x="311811" y="704849"/>
                </a:lnTo>
                <a:lnTo>
                  <a:pt x="305825" y="704447"/>
                </a:lnTo>
                <a:lnTo>
                  <a:pt x="259774" y="695037"/>
                </a:lnTo>
                <a:lnTo>
                  <a:pt x="216108" y="679871"/>
                </a:lnTo>
                <a:lnTo>
                  <a:pt x="175249" y="659368"/>
                </a:lnTo>
                <a:lnTo>
                  <a:pt x="137618" y="633950"/>
                </a:lnTo>
                <a:lnTo>
                  <a:pt x="103637" y="604040"/>
                </a:lnTo>
                <a:lnTo>
                  <a:pt x="73726" y="570059"/>
                </a:lnTo>
                <a:lnTo>
                  <a:pt x="48309" y="532428"/>
                </a:lnTo>
                <a:lnTo>
                  <a:pt x="27806" y="491568"/>
                </a:lnTo>
                <a:lnTo>
                  <a:pt x="12639" y="447903"/>
                </a:lnTo>
                <a:lnTo>
                  <a:pt x="3230" y="401852"/>
                </a:lnTo>
                <a:lnTo>
                  <a:pt x="0" y="353838"/>
                </a:lnTo>
                <a:lnTo>
                  <a:pt x="3230" y="305824"/>
                </a:lnTo>
                <a:lnTo>
                  <a:pt x="12639" y="259774"/>
                </a:lnTo>
                <a:lnTo>
                  <a:pt x="27806" y="216108"/>
                </a:lnTo>
                <a:lnTo>
                  <a:pt x="48309" y="175249"/>
                </a:lnTo>
                <a:lnTo>
                  <a:pt x="73726" y="137618"/>
                </a:lnTo>
                <a:lnTo>
                  <a:pt x="103637" y="103636"/>
                </a:lnTo>
                <a:lnTo>
                  <a:pt x="137618" y="73726"/>
                </a:lnTo>
                <a:lnTo>
                  <a:pt x="175249" y="48309"/>
                </a:lnTo>
                <a:lnTo>
                  <a:pt x="216108" y="27806"/>
                </a:lnTo>
                <a:lnTo>
                  <a:pt x="259774" y="12639"/>
                </a:lnTo>
                <a:lnTo>
                  <a:pt x="305825" y="3229"/>
                </a:lnTo>
                <a:lnTo>
                  <a:pt x="353843" y="0"/>
                </a:lnTo>
                <a:lnTo>
                  <a:pt x="401852" y="3229"/>
                </a:lnTo>
                <a:lnTo>
                  <a:pt x="447903" y="12639"/>
                </a:lnTo>
                <a:lnTo>
                  <a:pt x="491569" y="27806"/>
                </a:lnTo>
                <a:lnTo>
                  <a:pt x="532428" y="48309"/>
                </a:lnTo>
                <a:lnTo>
                  <a:pt x="570059" y="73726"/>
                </a:lnTo>
                <a:lnTo>
                  <a:pt x="604040" y="103636"/>
                </a:lnTo>
                <a:lnTo>
                  <a:pt x="633951" y="137618"/>
                </a:lnTo>
                <a:lnTo>
                  <a:pt x="659368" y="175249"/>
                </a:lnTo>
                <a:lnTo>
                  <a:pt x="671505" y="199436"/>
                </a:lnTo>
                <a:lnTo>
                  <a:pt x="188491" y="199436"/>
                </a:lnTo>
                <a:lnTo>
                  <a:pt x="193131" y="203302"/>
                </a:lnTo>
                <a:lnTo>
                  <a:pt x="219789" y="224628"/>
                </a:lnTo>
                <a:lnTo>
                  <a:pt x="165124" y="224628"/>
                </a:lnTo>
                <a:lnTo>
                  <a:pt x="165124" y="500559"/>
                </a:lnTo>
                <a:lnTo>
                  <a:pt x="172805" y="508242"/>
                </a:lnTo>
                <a:lnTo>
                  <a:pt x="671504" y="508242"/>
                </a:lnTo>
                <a:lnTo>
                  <a:pt x="659368" y="532428"/>
                </a:lnTo>
                <a:lnTo>
                  <a:pt x="633951" y="570059"/>
                </a:lnTo>
                <a:lnTo>
                  <a:pt x="604040" y="604040"/>
                </a:lnTo>
                <a:lnTo>
                  <a:pt x="570059" y="633950"/>
                </a:lnTo>
                <a:lnTo>
                  <a:pt x="532428" y="659368"/>
                </a:lnTo>
                <a:lnTo>
                  <a:pt x="491569" y="679871"/>
                </a:lnTo>
                <a:lnTo>
                  <a:pt x="447903" y="695037"/>
                </a:lnTo>
                <a:lnTo>
                  <a:pt x="401852" y="704447"/>
                </a:lnTo>
                <a:lnTo>
                  <a:pt x="395866" y="704849"/>
                </a:lnTo>
                <a:close/>
              </a:path>
              <a:path w="704850" h="704850">
                <a:moveTo>
                  <a:pt x="408763" y="331867"/>
                </a:moveTo>
                <a:lnTo>
                  <a:pt x="353838" y="331867"/>
                </a:lnTo>
                <a:lnTo>
                  <a:pt x="514545" y="203302"/>
                </a:lnTo>
                <a:lnTo>
                  <a:pt x="519185" y="199436"/>
                </a:lnTo>
                <a:lnTo>
                  <a:pt x="671505" y="199436"/>
                </a:lnTo>
                <a:lnTo>
                  <a:pt x="679871" y="216108"/>
                </a:lnTo>
                <a:lnTo>
                  <a:pt x="682830" y="224628"/>
                </a:lnTo>
                <a:lnTo>
                  <a:pt x="542552" y="224628"/>
                </a:lnTo>
                <a:lnTo>
                  <a:pt x="536379" y="229770"/>
                </a:lnTo>
                <a:lnTo>
                  <a:pt x="408763" y="331867"/>
                </a:lnTo>
                <a:close/>
              </a:path>
              <a:path w="704850" h="704850">
                <a:moveTo>
                  <a:pt x="358290" y="372247"/>
                </a:moveTo>
                <a:lnTo>
                  <a:pt x="349387" y="372247"/>
                </a:lnTo>
                <a:lnTo>
                  <a:pt x="171563" y="229987"/>
                </a:lnTo>
                <a:lnTo>
                  <a:pt x="165124" y="224628"/>
                </a:lnTo>
                <a:lnTo>
                  <a:pt x="219789" y="224628"/>
                </a:lnTo>
                <a:lnTo>
                  <a:pt x="353838" y="331867"/>
                </a:lnTo>
                <a:lnTo>
                  <a:pt x="408763" y="331867"/>
                </a:lnTo>
                <a:lnTo>
                  <a:pt x="358290" y="372247"/>
                </a:lnTo>
                <a:close/>
              </a:path>
              <a:path w="704850" h="704850">
                <a:moveTo>
                  <a:pt x="671504" y="508242"/>
                </a:moveTo>
                <a:lnTo>
                  <a:pt x="534872" y="508242"/>
                </a:lnTo>
                <a:lnTo>
                  <a:pt x="542552" y="500559"/>
                </a:lnTo>
                <a:lnTo>
                  <a:pt x="542552" y="224628"/>
                </a:lnTo>
                <a:lnTo>
                  <a:pt x="682830" y="224628"/>
                </a:lnTo>
                <a:lnTo>
                  <a:pt x="695038" y="259774"/>
                </a:lnTo>
                <a:lnTo>
                  <a:pt x="704447" y="305824"/>
                </a:lnTo>
                <a:lnTo>
                  <a:pt x="704849" y="311800"/>
                </a:lnTo>
                <a:lnTo>
                  <a:pt x="704849" y="395877"/>
                </a:lnTo>
                <a:lnTo>
                  <a:pt x="704447" y="401852"/>
                </a:lnTo>
                <a:lnTo>
                  <a:pt x="695038" y="447903"/>
                </a:lnTo>
                <a:lnTo>
                  <a:pt x="679871" y="491568"/>
                </a:lnTo>
                <a:lnTo>
                  <a:pt x="671504" y="508242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7007023" y="9068473"/>
            <a:ext cx="4836795" cy="494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050" spc="-10">
                <a:latin typeface="Lucida Sans Unicode"/>
                <a:cs typeface="Lucida Sans Unicode"/>
                <a:hlinkClick r:id="rId2"/>
              </a:rPr>
              <a:t>sinhathailesh@gmail.com</a:t>
            </a:r>
            <a:endParaRPr sz="30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4360" y="1218495"/>
            <a:ext cx="3459479" cy="11772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ts val="4100"/>
              </a:lnSpc>
              <a:spcBef>
                <a:spcPts val="125"/>
              </a:spcBef>
            </a:pPr>
            <a:r>
              <a:rPr dirty="0" spc="-10"/>
              <a:t>ABOUT</a:t>
            </a:r>
          </a:p>
          <a:p>
            <a:pPr algn="ctr">
              <a:lnSpc>
                <a:spcPts val="4940"/>
              </a:lnSpc>
              <a:tabLst>
                <a:tab pos="445770" algn="l"/>
                <a:tab pos="3433445" algn="l"/>
              </a:tabLst>
            </a:pPr>
            <a:r>
              <a:rPr dirty="0" u="heavy" sz="4300" b="0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4300" spc="235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PROJECT</a:t>
            </a:r>
            <a:r>
              <a:rPr dirty="0" u="heavy" sz="4300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65066" y="3300710"/>
            <a:ext cx="11957685" cy="1587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6500"/>
              </a:lnSpc>
              <a:spcBef>
                <a:spcPts val="100"/>
              </a:spcBef>
            </a:pPr>
            <a:r>
              <a:rPr dirty="0" sz="2200">
                <a:latin typeface="Roboto"/>
                <a:cs typeface="Roboto"/>
              </a:rPr>
              <a:t>This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project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focuses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on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 spc="-25">
                <a:latin typeface="Roboto"/>
                <a:cs typeface="Roboto"/>
              </a:rPr>
              <a:t>analyzing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IT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support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ticket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data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to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assess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agent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performance,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resolution </a:t>
            </a:r>
            <a:r>
              <a:rPr dirty="0" sz="2200">
                <a:latin typeface="Roboto"/>
                <a:cs typeface="Roboto"/>
              </a:rPr>
              <a:t>times,</a:t>
            </a:r>
            <a:r>
              <a:rPr dirty="0" sz="2200" spc="-10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and</a:t>
            </a:r>
            <a:r>
              <a:rPr dirty="0" sz="2200" spc="-10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employee</a:t>
            </a:r>
            <a:r>
              <a:rPr dirty="0" sz="2200" spc="-10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satisfaction.</a:t>
            </a:r>
            <a:r>
              <a:rPr dirty="0" sz="2200" spc="-10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By</a:t>
            </a:r>
            <a:r>
              <a:rPr dirty="0" sz="2200" spc="-10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examining</a:t>
            </a:r>
            <a:r>
              <a:rPr dirty="0" sz="2200" spc="-10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key</a:t>
            </a:r>
            <a:r>
              <a:rPr dirty="0" sz="2200" spc="-10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metrics</a:t>
            </a:r>
            <a:r>
              <a:rPr dirty="0" sz="2200" spc="-10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such</a:t>
            </a:r>
            <a:r>
              <a:rPr dirty="0" sz="2200" spc="-10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as</a:t>
            </a:r>
            <a:r>
              <a:rPr dirty="0" sz="2200" spc="-10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ticket</a:t>
            </a:r>
            <a:r>
              <a:rPr dirty="0" sz="2200" spc="-10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volume,</a:t>
            </a:r>
            <a:r>
              <a:rPr dirty="0" sz="2200" spc="-10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handling </a:t>
            </a:r>
            <a:r>
              <a:rPr dirty="0" sz="2200">
                <a:latin typeface="Roboto"/>
                <a:cs typeface="Roboto"/>
              </a:rPr>
              <a:t>time,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and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satisfaction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scores,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we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identify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areas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for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improvement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in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staffing,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training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programs, </a:t>
            </a:r>
            <a:r>
              <a:rPr dirty="0" sz="2200">
                <a:latin typeface="Roboto"/>
                <a:cs typeface="Roboto"/>
              </a:rPr>
              <a:t>and</a:t>
            </a:r>
            <a:r>
              <a:rPr dirty="0" sz="2200" spc="-9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system</a:t>
            </a:r>
            <a:r>
              <a:rPr dirty="0" sz="2200" spc="-9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upgrades.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125496" y="5723268"/>
            <a:ext cx="8037195" cy="1196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6500"/>
              </a:lnSpc>
              <a:spcBef>
                <a:spcPts val="100"/>
              </a:spcBef>
            </a:pPr>
            <a:r>
              <a:rPr dirty="0" sz="2200">
                <a:latin typeface="Roboto"/>
                <a:cs typeface="Roboto"/>
              </a:rPr>
              <a:t>The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ultimate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goal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is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to</a:t>
            </a:r>
            <a:r>
              <a:rPr dirty="0" sz="2200" spc="-5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develop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comprehensive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dashboard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that </a:t>
            </a:r>
            <a:r>
              <a:rPr dirty="0" sz="2200" spc="-10">
                <a:latin typeface="Roboto"/>
                <a:cs typeface="Roboto"/>
              </a:rPr>
              <a:t>provides</a:t>
            </a:r>
            <a:r>
              <a:rPr dirty="0" sz="2200" spc="-9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actionable</a:t>
            </a:r>
            <a:r>
              <a:rPr dirty="0" sz="2200" spc="-95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insights,</a:t>
            </a:r>
            <a:r>
              <a:rPr dirty="0" sz="2200" spc="-9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helping</a:t>
            </a:r>
            <a:r>
              <a:rPr dirty="0" sz="2200" spc="-9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guide</a:t>
            </a:r>
            <a:r>
              <a:rPr dirty="0" sz="2200" spc="-9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strategic</a:t>
            </a:r>
            <a:r>
              <a:rPr dirty="0" sz="2200" spc="-9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investments </a:t>
            </a:r>
            <a:r>
              <a:rPr dirty="0" sz="2200">
                <a:latin typeface="Roboto"/>
                <a:cs typeface="Roboto"/>
              </a:rPr>
              <a:t>to</a:t>
            </a:r>
            <a:r>
              <a:rPr dirty="0" sz="2200" spc="-6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enhance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the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efficiency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and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quality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of</a:t>
            </a:r>
            <a:r>
              <a:rPr dirty="0" sz="2200" spc="-6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IT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services.</a:t>
            </a:r>
            <a:endParaRPr sz="2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3555" cy="10287000"/>
          </a:xfrm>
          <a:custGeom>
            <a:avLst/>
            <a:gdLst/>
            <a:ahLst/>
            <a:cxnLst/>
            <a:rect l="l" t="t" r="r" b="b"/>
            <a:pathLst>
              <a:path w="18283555" h="10287000">
                <a:moveTo>
                  <a:pt x="18283533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3533" y="0"/>
                </a:lnTo>
                <a:lnTo>
                  <a:pt x="18283533" y="10286999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1254" y="994864"/>
            <a:ext cx="5825490" cy="119634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ts val="4175"/>
              </a:lnSpc>
              <a:spcBef>
                <a:spcPts val="125"/>
              </a:spcBef>
            </a:pPr>
            <a:r>
              <a:rPr dirty="0" spc="-25">
                <a:solidFill>
                  <a:srgbClr val="FFFFFF"/>
                </a:solidFill>
              </a:rPr>
              <a:t>OUR</a:t>
            </a:r>
          </a:p>
          <a:p>
            <a:pPr algn="ctr">
              <a:lnSpc>
                <a:spcPts val="5015"/>
              </a:lnSpc>
              <a:tabLst>
                <a:tab pos="520700" algn="l"/>
                <a:tab pos="5799455" algn="l"/>
              </a:tabLst>
            </a:pPr>
            <a:r>
              <a:rPr dirty="0" u="heavy" sz="4300" b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4300" spc="38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DATA</a:t>
            </a:r>
            <a:r>
              <a:rPr dirty="0" u="heavy" sz="4300" spc="-1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4300" spc="59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SUMMARY</a:t>
            </a:r>
            <a:r>
              <a:rPr dirty="0" u="heavy" sz="43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	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801689" y="3070586"/>
            <a:ext cx="12069445" cy="5019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u="heavy" sz="22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Ticket</a:t>
            </a:r>
            <a:r>
              <a:rPr dirty="0" u="heavy" sz="2200" spc="6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 </a:t>
            </a:r>
            <a:r>
              <a:rPr dirty="0" u="heavy" sz="2200" spc="-2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Data</a:t>
            </a:r>
            <a:endParaRPr sz="2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2200">
              <a:latin typeface="Roboto"/>
              <a:cs typeface="Roboto"/>
            </a:endParaRPr>
          </a:p>
          <a:p>
            <a:pPr algn="ctr" marL="12700" marR="5080">
              <a:lnSpc>
                <a:spcPct val="116500"/>
              </a:lnSpc>
            </a:pP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Each</a:t>
            </a:r>
            <a:r>
              <a:rPr dirty="0" sz="2200" spc="-9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ticket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encompasses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key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Roboto"/>
                <a:cs typeface="Roboto"/>
              </a:rPr>
              <a:t>attributes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such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as</a:t>
            </a:r>
            <a:r>
              <a:rPr dirty="0" sz="2200" spc="-9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Ticket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ID,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Date,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Employee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ID,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Agent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ID,</a:t>
            </a:r>
            <a:r>
              <a:rPr dirty="0" sz="2200" spc="-9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Request Category,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Issue</a:t>
            </a:r>
            <a:r>
              <a:rPr dirty="0" sz="2200"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Type,</a:t>
            </a:r>
            <a:r>
              <a:rPr dirty="0" sz="2200"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Roboto"/>
                <a:cs typeface="Roboto"/>
              </a:rPr>
              <a:t>Severity,</a:t>
            </a:r>
            <a:r>
              <a:rPr dirty="0" sz="2200"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Roboto"/>
                <a:cs typeface="Roboto"/>
              </a:rPr>
              <a:t>Priority,</a:t>
            </a:r>
            <a:r>
              <a:rPr dirty="0" sz="2200"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Roboto"/>
                <a:cs typeface="Roboto"/>
              </a:rPr>
              <a:t>Resolution</a:t>
            </a:r>
            <a:r>
              <a:rPr dirty="0" sz="2200"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Time</a:t>
            </a:r>
            <a:r>
              <a:rPr dirty="0" sz="2200"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(in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days),</a:t>
            </a:r>
            <a:r>
              <a:rPr dirty="0" sz="2200"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dirty="0" sz="2200"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Satisfaction</a:t>
            </a:r>
            <a:r>
              <a:rPr dirty="0" sz="2200"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Rate.</a:t>
            </a:r>
            <a:r>
              <a:rPr dirty="0" sz="2200"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This</a:t>
            </a:r>
            <a:r>
              <a:rPr dirty="0" sz="2200"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Roboto"/>
                <a:cs typeface="Roboto"/>
              </a:rPr>
              <a:t>data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offers</a:t>
            </a:r>
            <a:r>
              <a:rPr dirty="0" sz="22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2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detailed</a:t>
            </a:r>
            <a:r>
              <a:rPr dirty="0" sz="22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Roboto"/>
                <a:cs typeface="Roboto"/>
              </a:rPr>
              <a:t>snapshot</a:t>
            </a:r>
            <a:r>
              <a:rPr dirty="0" sz="22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dirty="0" sz="22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IT</a:t>
            </a:r>
            <a:r>
              <a:rPr dirty="0" sz="22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support</a:t>
            </a:r>
            <a:r>
              <a:rPr dirty="0" sz="22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requests,</a:t>
            </a:r>
            <a:r>
              <a:rPr dirty="0" sz="22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Roboto"/>
                <a:cs typeface="Roboto"/>
              </a:rPr>
              <a:t>highlighting</a:t>
            </a:r>
            <a:r>
              <a:rPr dirty="0" sz="22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their</a:t>
            </a:r>
            <a:r>
              <a:rPr dirty="0" sz="22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Roboto"/>
                <a:cs typeface="Roboto"/>
              </a:rPr>
              <a:t>urgency,</a:t>
            </a:r>
            <a:r>
              <a:rPr dirty="0" sz="22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how</a:t>
            </a:r>
            <a:r>
              <a:rPr dirty="0" sz="22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efficiently</a:t>
            </a:r>
            <a:r>
              <a:rPr dirty="0" sz="22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Roboto"/>
                <a:cs typeface="Roboto"/>
              </a:rPr>
              <a:t>they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were</a:t>
            </a:r>
            <a:r>
              <a:rPr dirty="0" sz="22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handled,</a:t>
            </a:r>
            <a:r>
              <a:rPr dirty="0" sz="22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dirty="0" sz="22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dirty="0" sz="22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level</a:t>
            </a:r>
            <a:r>
              <a:rPr dirty="0" sz="22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dirty="0" sz="22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satisfaction</a:t>
            </a:r>
            <a:r>
              <a:rPr dirty="0" sz="22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achieved.</a:t>
            </a:r>
            <a:endParaRPr sz="22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2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090"/>
              </a:spcBef>
            </a:pPr>
            <a:endParaRPr sz="22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</a:pPr>
            <a:r>
              <a:rPr dirty="0" u="heavy" sz="22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IT</a:t>
            </a:r>
            <a:r>
              <a:rPr dirty="0" u="heavy" sz="2200" spc="6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 </a:t>
            </a:r>
            <a:r>
              <a:rPr dirty="0" u="heavy" sz="22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Agent</a:t>
            </a:r>
            <a:r>
              <a:rPr dirty="0" u="heavy" sz="2200" spc="6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 </a:t>
            </a:r>
            <a:r>
              <a:rPr dirty="0" u="heavy" sz="2200" spc="-2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Data</a:t>
            </a:r>
            <a:endParaRPr sz="2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2200">
              <a:latin typeface="Roboto"/>
              <a:cs typeface="Roboto"/>
            </a:endParaRPr>
          </a:p>
          <a:p>
            <a:pPr algn="ctr" marL="215900" marR="208279">
              <a:lnSpc>
                <a:spcPct val="116500"/>
              </a:lnSpc>
            </a:pP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This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dataset</a:t>
            </a:r>
            <a:r>
              <a:rPr dirty="0" sz="2200" spc="-9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provides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detailed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agent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profiles,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Roboto"/>
                <a:cs typeface="Roboto"/>
              </a:rPr>
              <a:t>including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Agent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ID,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Full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Name,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Email,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Date</a:t>
            </a:r>
            <a:r>
              <a:rPr dirty="0" sz="2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Birth</a:t>
            </a:r>
            <a:r>
              <a:rPr dirty="0" sz="2200" spc="-9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(Year,</a:t>
            </a:r>
            <a:r>
              <a:rPr dirty="0" sz="2200" spc="-9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Month,</a:t>
            </a:r>
            <a:r>
              <a:rPr dirty="0" sz="2200" spc="-9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Day).</a:t>
            </a:r>
            <a:r>
              <a:rPr dirty="0" sz="2200" spc="-9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By</a:t>
            </a:r>
            <a:r>
              <a:rPr dirty="0" sz="2200" spc="-9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linking</a:t>
            </a:r>
            <a:r>
              <a:rPr dirty="0" sz="2200" spc="-9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this</a:t>
            </a:r>
            <a:r>
              <a:rPr dirty="0" sz="2200" spc="-9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dirty="0" sz="2200" spc="-9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dirty="0" sz="2200" spc="-9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ticket</a:t>
            </a:r>
            <a:r>
              <a:rPr dirty="0" sz="2200" spc="-9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information,</a:t>
            </a:r>
            <a:r>
              <a:rPr dirty="0" sz="2200" spc="-9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we</a:t>
            </a:r>
            <a:r>
              <a:rPr dirty="0" sz="2200" spc="-9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can</a:t>
            </a:r>
            <a:r>
              <a:rPr dirty="0" sz="2200" spc="-9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conduct</a:t>
            </a:r>
            <a:r>
              <a:rPr dirty="0" sz="2200" spc="-9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55">
                <a:solidFill>
                  <a:srgbClr val="FFFFFF"/>
                </a:solidFill>
                <a:latin typeface="Roboto"/>
                <a:cs typeface="Roboto"/>
              </a:rPr>
              <a:t>in-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depth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performance</a:t>
            </a:r>
            <a:r>
              <a:rPr dirty="0" sz="2200" spc="-1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Roboto"/>
                <a:cs typeface="Roboto"/>
              </a:rPr>
              <a:t>analyses.</a:t>
            </a:r>
            <a:endParaRPr sz="2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6664" y="994864"/>
            <a:ext cx="4600575" cy="11772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algn="ctr" marR="104139">
              <a:lnSpc>
                <a:spcPts val="4100"/>
              </a:lnSpc>
              <a:spcBef>
                <a:spcPts val="125"/>
              </a:spcBef>
            </a:pPr>
            <a:r>
              <a:rPr dirty="0" spc="-25"/>
              <a:t>OUR</a:t>
            </a:r>
          </a:p>
          <a:p>
            <a:pPr algn="ctr">
              <a:lnSpc>
                <a:spcPts val="4940"/>
              </a:lnSpc>
            </a:pPr>
            <a:r>
              <a:rPr dirty="0" sz="4300" spc="430">
                <a:solidFill>
                  <a:srgbClr val="583C8F"/>
                </a:solidFill>
                <a:latin typeface="Trebuchet MS"/>
                <a:cs typeface="Trebuchet MS"/>
              </a:rPr>
              <a:t>METHODOLOGY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6898171" y="2233357"/>
            <a:ext cx="4491990" cy="19050"/>
          </a:xfrm>
          <a:custGeom>
            <a:avLst/>
            <a:gdLst/>
            <a:ahLst/>
            <a:cxnLst/>
            <a:rect l="l" t="t" r="r" b="b"/>
            <a:pathLst>
              <a:path w="4491990" h="19050">
                <a:moveTo>
                  <a:pt x="0" y="18750"/>
                </a:moveTo>
                <a:lnTo>
                  <a:pt x="4491654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470015" y="3338232"/>
            <a:ext cx="15168244" cy="2810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dirty="0" sz="2200">
                <a:latin typeface="Roboto"/>
                <a:cs typeface="Roboto"/>
              </a:rPr>
              <a:t>We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leveraged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advanced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Excel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tools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such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as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pivot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tables,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VLOOKUP,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charts,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and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IF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formulas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to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conduct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thorough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analysis </a:t>
            </a:r>
            <a:r>
              <a:rPr dirty="0" sz="2200">
                <a:latin typeface="Roboto"/>
                <a:cs typeface="Roboto"/>
              </a:rPr>
              <a:t>of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key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performance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metrics.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Pivot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tables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were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instrumental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in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summarizing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complex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data,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providing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insights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into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ticket categories,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agent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efficiency,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and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resolution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times.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Visualizations,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including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dynamic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bar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and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line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charts,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were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crafted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 spc="-25">
                <a:latin typeface="Roboto"/>
                <a:cs typeface="Roboto"/>
              </a:rPr>
              <a:t>to </a:t>
            </a:r>
            <a:r>
              <a:rPr dirty="0" sz="2200" spc="-10">
                <a:latin typeface="Roboto"/>
                <a:cs typeface="Roboto"/>
              </a:rPr>
              <a:t>illustrate</a:t>
            </a:r>
            <a:r>
              <a:rPr dirty="0" sz="2200" spc="-10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agent</a:t>
            </a:r>
            <a:r>
              <a:rPr dirty="0" sz="2200" spc="-100">
                <a:latin typeface="Roboto"/>
                <a:cs typeface="Roboto"/>
              </a:rPr>
              <a:t> </a:t>
            </a:r>
            <a:r>
              <a:rPr dirty="0" sz="2200" spc="-25">
                <a:latin typeface="Roboto"/>
                <a:cs typeface="Roboto"/>
              </a:rPr>
              <a:t>productivity</a:t>
            </a:r>
            <a:r>
              <a:rPr dirty="0" sz="2200" spc="-10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and</a:t>
            </a:r>
            <a:r>
              <a:rPr dirty="0" sz="2200" spc="-10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performance</a:t>
            </a:r>
            <a:r>
              <a:rPr dirty="0" sz="2200" spc="-10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trends.</a:t>
            </a:r>
            <a:endParaRPr sz="2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830"/>
              </a:spcBef>
            </a:pPr>
            <a:endParaRPr sz="2200">
              <a:latin typeface="Roboto"/>
              <a:cs typeface="Roboto"/>
            </a:endParaRPr>
          </a:p>
          <a:p>
            <a:pPr marL="12700" marR="816610">
              <a:lnSpc>
                <a:spcPct val="116500"/>
              </a:lnSpc>
            </a:pPr>
            <a:r>
              <a:rPr dirty="0" sz="2200">
                <a:latin typeface="Roboto"/>
                <a:cs typeface="Roboto"/>
              </a:rPr>
              <a:t>All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these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elements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were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seamlessly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integrated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into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comprehensive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and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interactive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dashboard,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offering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 spc="-105">
                <a:latin typeface="Roboto"/>
                <a:cs typeface="Roboto"/>
              </a:rPr>
              <a:t>data-</a:t>
            </a:r>
            <a:r>
              <a:rPr dirty="0" sz="2200" spc="-10">
                <a:latin typeface="Roboto"/>
                <a:cs typeface="Roboto"/>
              </a:rPr>
              <a:t>driven </a:t>
            </a:r>
            <a:r>
              <a:rPr dirty="0" sz="2200" spc="-20">
                <a:latin typeface="Roboto"/>
                <a:cs typeface="Roboto"/>
              </a:rPr>
              <a:t>insights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to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inform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strategic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 spc="-65">
                <a:latin typeface="Roboto"/>
                <a:cs typeface="Roboto"/>
              </a:rPr>
              <a:t>decision-</a:t>
            </a:r>
            <a:r>
              <a:rPr dirty="0" sz="2200" spc="-10">
                <a:latin typeface="Roboto"/>
                <a:cs typeface="Roboto"/>
              </a:rPr>
              <a:t>making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and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optimize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IT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support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operations.</a:t>
            </a:r>
            <a:endParaRPr sz="2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340823" y="4121247"/>
            <a:ext cx="389255" cy="1562100"/>
          </a:xfrm>
          <a:custGeom>
            <a:avLst/>
            <a:gdLst/>
            <a:ahLst/>
            <a:cxnLst/>
            <a:rect l="l" t="t" r="r" b="b"/>
            <a:pathLst>
              <a:path w="389254" h="1562100">
                <a:moveTo>
                  <a:pt x="194596" y="390524"/>
                </a:moveTo>
                <a:lnTo>
                  <a:pt x="149963" y="385370"/>
                </a:lnTo>
                <a:lnTo>
                  <a:pt x="108999" y="370685"/>
                </a:lnTo>
                <a:lnTo>
                  <a:pt x="72868" y="347641"/>
                </a:lnTo>
                <a:lnTo>
                  <a:pt x="42737" y="317406"/>
                </a:lnTo>
                <a:lnTo>
                  <a:pt x="19771" y="281152"/>
                </a:lnTo>
                <a:lnTo>
                  <a:pt x="5137" y="240047"/>
                </a:lnTo>
                <a:lnTo>
                  <a:pt x="0" y="195262"/>
                </a:lnTo>
                <a:lnTo>
                  <a:pt x="5137" y="150477"/>
                </a:lnTo>
                <a:lnTo>
                  <a:pt x="19771" y="109372"/>
                </a:lnTo>
                <a:lnTo>
                  <a:pt x="42737" y="73118"/>
                </a:lnTo>
                <a:lnTo>
                  <a:pt x="72868" y="42883"/>
                </a:lnTo>
                <a:lnTo>
                  <a:pt x="108999" y="19839"/>
                </a:lnTo>
                <a:lnTo>
                  <a:pt x="149963" y="5154"/>
                </a:lnTo>
                <a:lnTo>
                  <a:pt x="194596" y="0"/>
                </a:lnTo>
                <a:lnTo>
                  <a:pt x="239228" y="5154"/>
                </a:lnTo>
                <a:lnTo>
                  <a:pt x="280193" y="19839"/>
                </a:lnTo>
                <a:lnTo>
                  <a:pt x="316323" y="42883"/>
                </a:lnTo>
                <a:lnTo>
                  <a:pt x="346455" y="73118"/>
                </a:lnTo>
                <a:lnTo>
                  <a:pt x="369420" y="109372"/>
                </a:lnTo>
                <a:lnTo>
                  <a:pt x="384055" y="150477"/>
                </a:lnTo>
                <a:lnTo>
                  <a:pt x="389192" y="195262"/>
                </a:lnTo>
                <a:lnTo>
                  <a:pt x="384055" y="240047"/>
                </a:lnTo>
                <a:lnTo>
                  <a:pt x="369420" y="281152"/>
                </a:lnTo>
                <a:lnTo>
                  <a:pt x="346455" y="317406"/>
                </a:lnTo>
                <a:lnTo>
                  <a:pt x="316323" y="347641"/>
                </a:lnTo>
                <a:lnTo>
                  <a:pt x="280193" y="370685"/>
                </a:lnTo>
                <a:lnTo>
                  <a:pt x="239228" y="385370"/>
                </a:lnTo>
                <a:lnTo>
                  <a:pt x="194596" y="390524"/>
                </a:lnTo>
                <a:close/>
              </a:path>
              <a:path w="389254" h="1562100">
                <a:moveTo>
                  <a:pt x="194596" y="976312"/>
                </a:moveTo>
                <a:lnTo>
                  <a:pt x="149963" y="971157"/>
                </a:lnTo>
                <a:lnTo>
                  <a:pt x="108999" y="956473"/>
                </a:lnTo>
                <a:lnTo>
                  <a:pt x="72868" y="933428"/>
                </a:lnTo>
                <a:lnTo>
                  <a:pt x="42737" y="903194"/>
                </a:lnTo>
                <a:lnTo>
                  <a:pt x="19771" y="866939"/>
                </a:lnTo>
                <a:lnTo>
                  <a:pt x="5137" y="825835"/>
                </a:lnTo>
                <a:lnTo>
                  <a:pt x="0" y="781049"/>
                </a:lnTo>
                <a:lnTo>
                  <a:pt x="5137" y="736264"/>
                </a:lnTo>
                <a:lnTo>
                  <a:pt x="19771" y="695160"/>
                </a:lnTo>
                <a:lnTo>
                  <a:pt x="42737" y="658905"/>
                </a:lnTo>
                <a:lnTo>
                  <a:pt x="72868" y="628671"/>
                </a:lnTo>
                <a:lnTo>
                  <a:pt x="108999" y="605626"/>
                </a:lnTo>
                <a:lnTo>
                  <a:pt x="149963" y="590942"/>
                </a:lnTo>
                <a:lnTo>
                  <a:pt x="194596" y="585787"/>
                </a:lnTo>
                <a:lnTo>
                  <a:pt x="239228" y="590942"/>
                </a:lnTo>
                <a:lnTo>
                  <a:pt x="280193" y="605626"/>
                </a:lnTo>
                <a:lnTo>
                  <a:pt x="316323" y="628671"/>
                </a:lnTo>
                <a:lnTo>
                  <a:pt x="346455" y="658905"/>
                </a:lnTo>
                <a:lnTo>
                  <a:pt x="369420" y="695160"/>
                </a:lnTo>
                <a:lnTo>
                  <a:pt x="384055" y="736264"/>
                </a:lnTo>
                <a:lnTo>
                  <a:pt x="389192" y="781049"/>
                </a:lnTo>
                <a:lnTo>
                  <a:pt x="384055" y="825835"/>
                </a:lnTo>
                <a:lnTo>
                  <a:pt x="369420" y="866939"/>
                </a:lnTo>
                <a:lnTo>
                  <a:pt x="346455" y="903194"/>
                </a:lnTo>
                <a:lnTo>
                  <a:pt x="316323" y="933428"/>
                </a:lnTo>
                <a:lnTo>
                  <a:pt x="280193" y="956473"/>
                </a:lnTo>
                <a:lnTo>
                  <a:pt x="239228" y="971157"/>
                </a:lnTo>
                <a:lnTo>
                  <a:pt x="194596" y="976312"/>
                </a:lnTo>
                <a:close/>
              </a:path>
              <a:path w="389254" h="1562100">
                <a:moveTo>
                  <a:pt x="194596" y="1562099"/>
                </a:moveTo>
                <a:lnTo>
                  <a:pt x="149963" y="1556945"/>
                </a:lnTo>
                <a:lnTo>
                  <a:pt x="108999" y="1542260"/>
                </a:lnTo>
                <a:lnTo>
                  <a:pt x="72868" y="1519216"/>
                </a:lnTo>
                <a:lnTo>
                  <a:pt x="42737" y="1488981"/>
                </a:lnTo>
                <a:lnTo>
                  <a:pt x="19771" y="1452727"/>
                </a:lnTo>
                <a:lnTo>
                  <a:pt x="5137" y="1411622"/>
                </a:lnTo>
                <a:lnTo>
                  <a:pt x="0" y="1366837"/>
                </a:lnTo>
                <a:lnTo>
                  <a:pt x="5137" y="1322052"/>
                </a:lnTo>
                <a:lnTo>
                  <a:pt x="19771" y="1280947"/>
                </a:lnTo>
                <a:lnTo>
                  <a:pt x="42737" y="1244693"/>
                </a:lnTo>
                <a:lnTo>
                  <a:pt x="72868" y="1214458"/>
                </a:lnTo>
                <a:lnTo>
                  <a:pt x="108999" y="1191414"/>
                </a:lnTo>
                <a:lnTo>
                  <a:pt x="149963" y="1176729"/>
                </a:lnTo>
                <a:lnTo>
                  <a:pt x="194596" y="1171574"/>
                </a:lnTo>
                <a:lnTo>
                  <a:pt x="239228" y="1176729"/>
                </a:lnTo>
                <a:lnTo>
                  <a:pt x="280193" y="1191414"/>
                </a:lnTo>
                <a:lnTo>
                  <a:pt x="316323" y="1214458"/>
                </a:lnTo>
                <a:lnTo>
                  <a:pt x="346455" y="1244693"/>
                </a:lnTo>
                <a:lnTo>
                  <a:pt x="369420" y="1280947"/>
                </a:lnTo>
                <a:lnTo>
                  <a:pt x="384055" y="1322052"/>
                </a:lnTo>
                <a:lnTo>
                  <a:pt x="389192" y="1366837"/>
                </a:lnTo>
                <a:lnTo>
                  <a:pt x="384055" y="1411622"/>
                </a:lnTo>
                <a:lnTo>
                  <a:pt x="369420" y="1452727"/>
                </a:lnTo>
                <a:lnTo>
                  <a:pt x="346455" y="1488981"/>
                </a:lnTo>
                <a:lnTo>
                  <a:pt x="316323" y="1519216"/>
                </a:lnTo>
                <a:lnTo>
                  <a:pt x="280193" y="1542260"/>
                </a:lnTo>
                <a:lnTo>
                  <a:pt x="239228" y="1556945"/>
                </a:lnTo>
                <a:lnTo>
                  <a:pt x="194596" y="1562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3899" y="2252108"/>
            <a:ext cx="8943974" cy="54768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6112" rIns="0" bIns="0" rtlCol="0" vert="horz">
            <a:spAutoFit/>
          </a:bodyPr>
          <a:lstStyle/>
          <a:p>
            <a:pPr marL="12700">
              <a:lnSpc>
                <a:spcPts val="4020"/>
              </a:lnSpc>
              <a:spcBef>
                <a:spcPts val="125"/>
              </a:spcBef>
            </a:pPr>
            <a:r>
              <a:rPr dirty="0" spc="-160"/>
              <a:t>SATISFACTION</a:t>
            </a:r>
            <a:r>
              <a:rPr dirty="0" spc="-150"/>
              <a:t> </a:t>
            </a:r>
            <a:r>
              <a:rPr dirty="0" spc="-114"/>
              <a:t>RATE</a:t>
            </a:r>
            <a:r>
              <a:rPr dirty="0" spc="-145"/>
              <a:t> </a:t>
            </a:r>
            <a:r>
              <a:rPr dirty="0" spc="-25"/>
              <a:t>OF</a:t>
            </a:r>
          </a:p>
          <a:p>
            <a:pPr marL="12700">
              <a:lnSpc>
                <a:spcPts val="4860"/>
              </a:lnSpc>
            </a:pPr>
            <a:r>
              <a:rPr dirty="0" u="heavy" sz="4300" spc="420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CATEGOR</a:t>
            </a:r>
            <a:r>
              <a:rPr dirty="0" sz="4300" spc="420">
                <a:solidFill>
                  <a:srgbClr val="583C8F"/>
                </a:solidFill>
                <a:latin typeface="Trebuchet MS"/>
                <a:cs typeface="Trebuchet MS"/>
              </a:rPr>
              <a:t>Y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866" y="2952616"/>
            <a:ext cx="95250" cy="9524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8249" y="5168618"/>
            <a:ext cx="95250" cy="9524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481385" y="2748140"/>
            <a:ext cx="4419600" cy="4975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" marR="704215">
              <a:lnSpc>
                <a:spcPct val="116500"/>
              </a:lnSpc>
              <a:spcBef>
                <a:spcPts val="100"/>
              </a:spcBef>
            </a:pPr>
            <a:r>
              <a:rPr dirty="0" sz="2200">
                <a:latin typeface="Lucida Sans Unicode"/>
                <a:cs typeface="Lucida Sans Unicode"/>
              </a:rPr>
              <a:t>The</a:t>
            </a:r>
            <a:r>
              <a:rPr dirty="0" sz="2200" spc="-120">
                <a:latin typeface="Lucida Sans Unicode"/>
                <a:cs typeface="Lucida Sans Unicode"/>
              </a:rPr>
              <a:t> </a:t>
            </a:r>
            <a:r>
              <a:rPr dirty="0" sz="2200" spc="70">
                <a:latin typeface="Lucida Sans Unicode"/>
                <a:cs typeface="Lucida Sans Unicode"/>
              </a:rPr>
              <a:t>Hardware</a:t>
            </a:r>
            <a:r>
              <a:rPr dirty="0" sz="2200" spc="-120">
                <a:latin typeface="Lucida Sans Unicode"/>
                <a:cs typeface="Lucida Sans Unicode"/>
              </a:rPr>
              <a:t> </a:t>
            </a:r>
            <a:r>
              <a:rPr dirty="0" sz="2200" spc="130">
                <a:latin typeface="Lucida Sans Unicode"/>
                <a:cs typeface="Lucida Sans Unicode"/>
              </a:rPr>
              <a:t>and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 spc="70">
                <a:latin typeface="Lucida Sans Unicode"/>
                <a:cs typeface="Lucida Sans Unicode"/>
              </a:rPr>
              <a:t>System </a:t>
            </a:r>
            <a:r>
              <a:rPr dirty="0" sz="2200" spc="65">
                <a:latin typeface="Lucida Sans Unicode"/>
                <a:cs typeface="Lucida Sans Unicode"/>
              </a:rPr>
              <a:t>categories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 spc="-35">
                <a:latin typeface="Lucida Sans Unicode"/>
                <a:cs typeface="Lucida Sans Unicode"/>
              </a:rPr>
              <a:t>exhibit</a:t>
            </a:r>
            <a:r>
              <a:rPr dirty="0" sz="2200" spc="-11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similar </a:t>
            </a:r>
            <a:r>
              <a:rPr dirty="0" sz="2200">
                <a:latin typeface="Lucida Sans Unicode"/>
                <a:cs typeface="Lucida Sans Unicode"/>
              </a:rPr>
              <a:t>satisfaction</a:t>
            </a:r>
            <a:r>
              <a:rPr dirty="0" sz="2200" spc="15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rates,</a:t>
            </a:r>
            <a:r>
              <a:rPr dirty="0" sz="2200" spc="150">
                <a:latin typeface="Lucida Sans Unicode"/>
                <a:cs typeface="Lucida Sans Unicode"/>
              </a:rPr>
              <a:t> </a:t>
            </a:r>
            <a:r>
              <a:rPr dirty="0" sz="2200" spc="-20">
                <a:latin typeface="Lucida Sans Unicode"/>
                <a:cs typeface="Lucida Sans Unicode"/>
              </a:rPr>
              <a:t>both </a:t>
            </a:r>
            <a:r>
              <a:rPr dirty="0" sz="2200">
                <a:latin typeface="Lucida Sans Unicode"/>
                <a:cs typeface="Lucida Sans Unicode"/>
              </a:rPr>
              <a:t>hovering</a:t>
            </a:r>
            <a:r>
              <a:rPr dirty="0" sz="2200" spc="20">
                <a:latin typeface="Lucida Sans Unicode"/>
                <a:cs typeface="Lucida Sans Unicode"/>
              </a:rPr>
              <a:t> </a:t>
            </a:r>
            <a:r>
              <a:rPr dirty="0" sz="2200" spc="65">
                <a:latin typeface="Lucida Sans Unicode"/>
                <a:cs typeface="Lucida Sans Unicode"/>
              </a:rPr>
              <a:t>around</a:t>
            </a:r>
            <a:r>
              <a:rPr dirty="0" sz="2200" spc="20">
                <a:latin typeface="Lucida Sans Unicode"/>
                <a:cs typeface="Lucida Sans Unicode"/>
              </a:rPr>
              <a:t> </a:t>
            </a:r>
            <a:r>
              <a:rPr dirty="0" sz="2200" spc="-40">
                <a:latin typeface="Lucida Sans Unicode"/>
                <a:cs typeface="Lucida Sans Unicode"/>
              </a:rPr>
              <a:t>4.10.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64"/>
              </a:spcBef>
            </a:pPr>
            <a:endParaRPr sz="2200">
              <a:latin typeface="Lucida Sans Unicode"/>
              <a:cs typeface="Lucida Sans Unicode"/>
            </a:endParaRPr>
          </a:p>
          <a:p>
            <a:pPr marL="12700" marR="5080">
              <a:lnSpc>
                <a:spcPct val="116500"/>
              </a:lnSpc>
            </a:pPr>
            <a:r>
              <a:rPr dirty="0" sz="2200" spc="-25">
                <a:latin typeface="Lucida Sans Unicode"/>
                <a:cs typeface="Lucida Sans Unicode"/>
              </a:rPr>
              <a:t>Login</a:t>
            </a:r>
            <a:r>
              <a:rPr dirty="0" sz="2200" spc="-100">
                <a:latin typeface="Lucida Sans Unicode"/>
                <a:cs typeface="Lucida Sans Unicode"/>
              </a:rPr>
              <a:t> </a:t>
            </a:r>
            <a:r>
              <a:rPr dirty="0" sz="2200" spc="85">
                <a:latin typeface="Lucida Sans Unicode"/>
                <a:cs typeface="Lucida Sans Unicode"/>
              </a:rPr>
              <a:t>Access</a:t>
            </a:r>
            <a:r>
              <a:rPr dirty="0" sz="2200" spc="-10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tickets</a:t>
            </a:r>
            <a:r>
              <a:rPr dirty="0" sz="2200" spc="-100">
                <a:latin typeface="Lucida Sans Unicode"/>
                <a:cs typeface="Lucida Sans Unicode"/>
              </a:rPr>
              <a:t> </a:t>
            </a:r>
            <a:r>
              <a:rPr dirty="0" sz="2200" spc="125">
                <a:latin typeface="Lucida Sans Unicode"/>
                <a:cs typeface="Lucida Sans Unicode"/>
              </a:rPr>
              <a:t>have</a:t>
            </a:r>
            <a:r>
              <a:rPr dirty="0" sz="2200" spc="-100">
                <a:latin typeface="Lucida Sans Unicode"/>
                <a:cs typeface="Lucida Sans Unicode"/>
              </a:rPr>
              <a:t> </a:t>
            </a:r>
            <a:r>
              <a:rPr dirty="0" sz="2200" spc="-25">
                <a:latin typeface="Lucida Sans Unicode"/>
                <a:cs typeface="Lucida Sans Unicode"/>
              </a:rPr>
              <a:t>the </a:t>
            </a:r>
            <a:r>
              <a:rPr dirty="0" sz="2200">
                <a:latin typeface="Lucida Sans Unicode"/>
                <a:cs typeface="Lucida Sans Unicode"/>
              </a:rPr>
              <a:t>lowest</a:t>
            </a:r>
            <a:r>
              <a:rPr dirty="0" sz="2200" spc="11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satisfaction</a:t>
            </a:r>
            <a:r>
              <a:rPr dirty="0" sz="2200" spc="114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rate,</a:t>
            </a:r>
            <a:r>
              <a:rPr dirty="0" sz="2200" spc="11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falling </a:t>
            </a:r>
            <a:r>
              <a:rPr dirty="0" sz="2200" spc="50">
                <a:latin typeface="Lucida Sans Unicode"/>
                <a:cs typeface="Lucida Sans Unicode"/>
              </a:rPr>
              <a:t>below</a:t>
            </a:r>
            <a:r>
              <a:rPr dirty="0" sz="2200" spc="-90">
                <a:latin typeface="Lucida Sans Unicode"/>
                <a:cs typeface="Lucida Sans Unicode"/>
              </a:rPr>
              <a:t> </a:t>
            </a:r>
            <a:r>
              <a:rPr dirty="0" sz="2200" spc="-100">
                <a:latin typeface="Lucida Sans Unicode"/>
                <a:cs typeface="Lucida Sans Unicode"/>
              </a:rPr>
              <a:t>4.095.</a:t>
            </a:r>
            <a:r>
              <a:rPr dirty="0" sz="2200" spc="-85">
                <a:latin typeface="Lucida Sans Unicode"/>
                <a:cs typeface="Lucida Sans Unicode"/>
              </a:rPr>
              <a:t> </a:t>
            </a:r>
            <a:r>
              <a:rPr dirty="0" sz="2200" spc="-65">
                <a:latin typeface="Lucida Sans Unicode"/>
                <a:cs typeface="Lucida Sans Unicode"/>
              </a:rPr>
              <a:t>This</a:t>
            </a:r>
            <a:r>
              <a:rPr dirty="0" sz="2200" spc="-85">
                <a:latin typeface="Lucida Sans Unicode"/>
                <a:cs typeface="Lucida Sans Unicode"/>
              </a:rPr>
              <a:t> </a:t>
            </a:r>
            <a:r>
              <a:rPr dirty="0" sz="2200" spc="40">
                <a:latin typeface="Lucida Sans Unicode"/>
                <a:cs typeface="Lucida Sans Unicode"/>
              </a:rPr>
              <a:t>suggests </a:t>
            </a:r>
            <a:r>
              <a:rPr dirty="0" sz="2200">
                <a:latin typeface="Lucida Sans Unicode"/>
                <a:cs typeface="Lucida Sans Unicode"/>
              </a:rPr>
              <a:t>potential</a:t>
            </a:r>
            <a:r>
              <a:rPr dirty="0" sz="2200" spc="45">
                <a:latin typeface="Lucida Sans Unicode"/>
                <a:cs typeface="Lucida Sans Unicode"/>
              </a:rPr>
              <a:t> </a:t>
            </a:r>
            <a:r>
              <a:rPr dirty="0" sz="2200" spc="70">
                <a:latin typeface="Lucida Sans Unicode"/>
                <a:cs typeface="Lucida Sans Unicode"/>
              </a:rPr>
              <a:t>challenges</a:t>
            </a:r>
            <a:r>
              <a:rPr dirty="0" sz="2200" spc="50">
                <a:latin typeface="Lucida Sans Unicode"/>
                <a:cs typeface="Lucida Sans Unicode"/>
              </a:rPr>
              <a:t> </a:t>
            </a:r>
            <a:r>
              <a:rPr dirty="0" sz="2200" spc="-25">
                <a:latin typeface="Lucida Sans Unicode"/>
                <a:cs typeface="Lucida Sans Unicode"/>
              </a:rPr>
              <a:t>or </a:t>
            </a:r>
            <a:r>
              <a:rPr dirty="0" sz="2200">
                <a:latin typeface="Lucida Sans Unicode"/>
                <a:cs typeface="Lucida Sans Unicode"/>
              </a:rPr>
              <a:t>inefficiencies</a:t>
            </a:r>
            <a:r>
              <a:rPr dirty="0" sz="2200" spc="1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in</a:t>
            </a:r>
            <a:r>
              <a:rPr dirty="0" sz="2200" spc="1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resolving</a:t>
            </a:r>
            <a:r>
              <a:rPr dirty="0" sz="2200" spc="1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login- </a:t>
            </a:r>
            <a:r>
              <a:rPr dirty="0" sz="2200" spc="55">
                <a:latin typeface="Lucida Sans Unicode"/>
                <a:cs typeface="Lucida Sans Unicode"/>
              </a:rPr>
              <a:t>related</a:t>
            </a:r>
            <a:r>
              <a:rPr dirty="0" sz="2200" spc="-105">
                <a:latin typeface="Lucida Sans Unicode"/>
                <a:cs typeface="Lucida Sans Unicode"/>
              </a:rPr>
              <a:t> </a:t>
            </a:r>
            <a:r>
              <a:rPr dirty="0" sz="2200" spc="-20">
                <a:latin typeface="Lucida Sans Unicode"/>
                <a:cs typeface="Lucida Sans Unicode"/>
              </a:rPr>
              <a:t>issues,</a:t>
            </a:r>
            <a:r>
              <a:rPr dirty="0" sz="2200" spc="-105">
                <a:latin typeface="Lucida Sans Unicode"/>
                <a:cs typeface="Lucida Sans Unicode"/>
              </a:rPr>
              <a:t> </a:t>
            </a:r>
            <a:r>
              <a:rPr dirty="0" sz="2200" spc="70">
                <a:latin typeface="Lucida Sans Unicode"/>
                <a:cs typeface="Lucida Sans Unicode"/>
              </a:rPr>
              <a:t>such</a:t>
            </a:r>
            <a:r>
              <a:rPr dirty="0" sz="2200" spc="-105">
                <a:latin typeface="Lucida Sans Unicode"/>
                <a:cs typeface="Lucida Sans Unicode"/>
              </a:rPr>
              <a:t> </a:t>
            </a:r>
            <a:r>
              <a:rPr dirty="0" sz="2200" spc="140">
                <a:latin typeface="Lucida Sans Unicode"/>
                <a:cs typeface="Lucida Sans Unicode"/>
              </a:rPr>
              <a:t>as</a:t>
            </a:r>
            <a:r>
              <a:rPr dirty="0" sz="2200" spc="-105">
                <a:latin typeface="Lucida Sans Unicode"/>
                <a:cs typeface="Lucida Sans Unicode"/>
              </a:rPr>
              <a:t> </a:t>
            </a:r>
            <a:r>
              <a:rPr dirty="0" sz="2200" spc="65">
                <a:latin typeface="Lucida Sans Unicode"/>
                <a:cs typeface="Lucida Sans Unicode"/>
              </a:rPr>
              <a:t>delays </a:t>
            </a:r>
            <a:r>
              <a:rPr dirty="0" sz="2200">
                <a:latin typeface="Lucida Sans Unicode"/>
                <a:cs typeface="Lucida Sans Unicode"/>
              </a:rPr>
              <a:t>or</a:t>
            </a:r>
            <a:r>
              <a:rPr dirty="0" sz="2200" spc="-5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recurring</a:t>
            </a:r>
            <a:r>
              <a:rPr dirty="0" sz="2200" spc="-5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problems.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144665" y="4745907"/>
            <a:ext cx="389255" cy="1562100"/>
          </a:xfrm>
          <a:custGeom>
            <a:avLst/>
            <a:gdLst/>
            <a:ahLst/>
            <a:cxnLst/>
            <a:rect l="l" t="t" r="r" b="b"/>
            <a:pathLst>
              <a:path w="389254" h="1562100">
                <a:moveTo>
                  <a:pt x="194596" y="390524"/>
                </a:moveTo>
                <a:lnTo>
                  <a:pt x="149963" y="385370"/>
                </a:lnTo>
                <a:lnTo>
                  <a:pt x="108999" y="370685"/>
                </a:lnTo>
                <a:lnTo>
                  <a:pt x="72868" y="347641"/>
                </a:lnTo>
                <a:lnTo>
                  <a:pt x="42737" y="317406"/>
                </a:lnTo>
                <a:lnTo>
                  <a:pt x="19771" y="281152"/>
                </a:lnTo>
                <a:lnTo>
                  <a:pt x="5137" y="240047"/>
                </a:lnTo>
                <a:lnTo>
                  <a:pt x="0" y="195262"/>
                </a:lnTo>
                <a:lnTo>
                  <a:pt x="5137" y="150477"/>
                </a:lnTo>
                <a:lnTo>
                  <a:pt x="19771" y="109372"/>
                </a:lnTo>
                <a:lnTo>
                  <a:pt x="42737" y="73118"/>
                </a:lnTo>
                <a:lnTo>
                  <a:pt x="72868" y="42883"/>
                </a:lnTo>
                <a:lnTo>
                  <a:pt x="108999" y="19839"/>
                </a:lnTo>
                <a:lnTo>
                  <a:pt x="149963" y="5154"/>
                </a:lnTo>
                <a:lnTo>
                  <a:pt x="194596" y="0"/>
                </a:lnTo>
                <a:lnTo>
                  <a:pt x="239228" y="5154"/>
                </a:lnTo>
                <a:lnTo>
                  <a:pt x="280193" y="19839"/>
                </a:lnTo>
                <a:lnTo>
                  <a:pt x="316323" y="42883"/>
                </a:lnTo>
                <a:lnTo>
                  <a:pt x="346455" y="73118"/>
                </a:lnTo>
                <a:lnTo>
                  <a:pt x="369420" y="109372"/>
                </a:lnTo>
                <a:lnTo>
                  <a:pt x="384055" y="150477"/>
                </a:lnTo>
                <a:lnTo>
                  <a:pt x="389192" y="195262"/>
                </a:lnTo>
                <a:lnTo>
                  <a:pt x="384055" y="240047"/>
                </a:lnTo>
                <a:lnTo>
                  <a:pt x="369420" y="281152"/>
                </a:lnTo>
                <a:lnTo>
                  <a:pt x="346455" y="317406"/>
                </a:lnTo>
                <a:lnTo>
                  <a:pt x="316323" y="347641"/>
                </a:lnTo>
                <a:lnTo>
                  <a:pt x="280193" y="370685"/>
                </a:lnTo>
                <a:lnTo>
                  <a:pt x="239228" y="385370"/>
                </a:lnTo>
                <a:lnTo>
                  <a:pt x="194596" y="390524"/>
                </a:lnTo>
                <a:close/>
              </a:path>
              <a:path w="389254" h="1562100">
                <a:moveTo>
                  <a:pt x="194596" y="976312"/>
                </a:moveTo>
                <a:lnTo>
                  <a:pt x="149963" y="971157"/>
                </a:lnTo>
                <a:lnTo>
                  <a:pt x="108999" y="956473"/>
                </a:lnTo>
                <a:lnTo>
                  <a:pt x="72868" y="933428"/>
                </a:lnTo>
                <a:lnTo>
                  <a:pt x="42737" y="903194"/>
                </a:lnTo>
                <a:lnTo>
                  <a:pt x="19771" y="866939"/>
                </a:lnTo>
                <a:lnTo>
                  <a:pt x="5137" y="825835"/>
                </a:lnTo>
                <a:lnTo>
                  <a:pt x="0" y="781049"/>
                </a:lnTo>
                <a:lnTo>
                  <a:pt x="5137" y="736264"/>
                </a:lnTo>
                <a:lnTo>
                  <a:pt x="19771" y="695160"/>
                </a:lnTo>
                <a:lnTo>
                  <a:pt x="42737" y="658905"/>
                </a:lnTo>
                <a:lnTo>
                  <a:pt x="72868" y="628671"/>
                </a:lnTo>
                <a:lnTo>
                  <a:pt x="108999" y="605626"/>
                </a:lnTo>
                <a:lnTo>
                  <a:pt x="149963" y="590942"/>
                </a:lnTo>
                <a:lnTo>
                  <a:pt x="194596" y="585787"/>
                </a:lnTo>
                <a:lnTo>
                  <a:pt x="239228" y="590942"/>
                </a:lnTo>
                <a:lnTo>
                  <a:pt x="280193" y="605626"/>
                </a:lnTo>
                <a:lnTo>
                  <a:pt x="316323" y="628671"/>
                </a:lnTo>
                <a:lnTo>
                  <a:pt x="346455" y="658905"/>
                </a:lnTo>
                <a:lnTo>
                  <a:pt x="369420" y="695160"/>
                </a:lnTo>
                <a:lnTo>
                  <a:pt x="384055" y="736264"/>
                </a:lnTo>
                <a:lnTo>
                  <a:pt x="389192" y="781049"/>
                </a:lnTo>
                <a:lnTo>
                  <a:pt x="384055" y="825835"/>
                </a:lnTo>
                <a:lnTo>
                  <a:pt x="369420" y="866939"/>
                </a:lnTo>
                <a:lnTo>
                  <a:pt x="346455" y="903194"/>
                </a:lnTo>
                <a:lnTo>
                  <a:pt x="316323" y="933428"/>
                </a:lnTo>
                <a:lnTo>
                  <a:pt x="280193" y="956473"/>
                </a:lnTo>
                <a:lnTo>
                  <a:pt x="239228" y="971157"/>
                </a:lnTo>
                <a:lnTo>
                  <a:pt x="194596" y="976312"/>
                </a:lnTo>
                <a:close/>
              </a:path>
              <a:path w="389254" h="1562100">
                <a:moveTo>
                  <a:pt x="194596" y="1562099"/>
                </a:moveTo>
                <a:lnTo>
                  <a:pt x="149963" y="1556945"/>
                </a:lnTo>
                <a:lnTo>
                  <a:pt x="108999" y="1542260"/>
                </a:lnTo>
                <a:lnTo>
                  <a:pt x="72868" y="1519216"/>
                </a:lnTo>
                <a:lnTo>
                  <a:pt x="42737" y="1488981"/>
                </a:lnTo>
                <a:lnTo>
                  <a:pt x="19771" y="1452727"/>
                </a:lnTo>
                <a:lnTo>
                  <a:pt x="5137" y="1411622"/>
                </a:lnTo>
                <a:lnTo>
                  <a:pt x="0" y="1366837"/>
                </a:lnTo>
                <a:lnTo>
                  <a:pt x="5137" y="1322052"/>
                </a:lnTo>
                <a:lnTo>
                  <a:pt x="19771" y="1280947"/>
                </a:lnTo>
                <a:lnTo>
                  <a:pt x="42737" y="1244693"/>
                </a:lnTo>
                <a:lnTo>
                  <a:pt x="72868" y="1214458"/>
                </a:lnTo>
                <a:lnTo>
                  <a:pt x="108999" y="1191414"/>
                </a:lnTo>
                <a:lnTo>
                  <a:pt x="149963" y="1176729"/>
                </a:lnTo>
                <a:lnTo>
                  <a:pt x="194596" y="1171574"/>
                </a:lnTo>
                <a:lnTo>
                  <a:pt x="239228" y="1176729"/>
                </a:lnTo>
                <a:lnTo>
                  <a:pt x="280193" y="1191414"/>
                </a:lnTo>
                <a:lnTo>
                  <a:pt x="316323" y="1214458"/>
                </a:lnTo>
                <a:lnTo>
                  <a:pt x="346455" y="1244693"/>
                </a:lnTo>
                <a:lnTo>
                  <a:pt x="369420" y="1280947"/>
                </a:lnTo>
                <a:lnTo>
                  <a:pt x="384055" y="1322052"/>
                </a:lnTo>
                <a:lnTo>
                  <a:pt x="389192" y="1366837"/>
                </a:lnTo>
                <a:lnTo>
                  <a:pt x="384055" y="1411622"/>
                </a:lnTo>
                <a:lnTo>
                  <a:pt x="369420" y="1452727"/>
                </a:lnTo>
                <a:lnTo>
                  <a:pt x="346455" y="1488981"/>
                </a:lnTo>
                <a:lnTo>
                  <a:pt x="316323" y="1519216"/>
                </a:lnTo>
                <a:lnTo>
                  <a:pt x="280193" y="1542260"/>
                </a:lnTo>
                <a:lnTo>
                  <a:pt x="239228" y="1556945"/>
                </a:lnTo>
                <a:lnTo>
                  <a:pt x="194596" y="1562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116" y="2670317"/>
            <a:ext cx="7391399" cy="53149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6112" rIns="0" bIns="0" rtlCol="0" vert="horz">
            <a:spAutoFit/>
          </a:bodyPr>
          <a:lstStyle/>
          <a:p>
            <a:pPr marL="12700">
              <a:lnSpc>
                <a:spcPts val="4020"/>
              </a:lnSpc>
              <a:spcBef>
                <a:spcPts val="125"/>
              </a:spcBef>
            </a:pPr>
            <a:r>
              <a:rPr dirty="0" spc="-165"/>
              <a:t>TICKET</a:t>
            </a:r>
            <a:r>
              <a:rPr dirty="0" spc="-135"/>
              <a:t> </a:t>
            </a:r>
            <a:r>
              <a:rPr dirty="0" spc="-10"/>
              <a:t>COUNT</a:t>
            </a:r>
          </a:p>
          <a:p>
            <a:pPr marL="12700">
              <a:lnSpc>
                <a:spcPts val="4860"/>
              </a:lnSpc>
            </a:pPr>
            <a:r>
              <a:rPr dirty="0" u="heavy" sz="4300" spc="320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OF</a:t>
            </a:r>
            <a:r>
              <a:rPr dirty="0" u="heavy" sz="4300" spc="-120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4300" spc="310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PRIOR</a:t>
            </a:r>
            <a:r>
              <a:rPr dirty="0" sz="4300" spc="310">
                <a:solidFill>
                  <a:srgbClr val="583C8F"/>
                </a:solidFill>
                <a:latin typeface="Trebuchet MS"/>
                <a:cs typeface="Trebuchet MS"/>
              </a:rPr>
              <a:t>ITY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19485" y="2766202"/>
            <a:ext cx="85725" cy="8572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9010" y="4514850"/>
            <a:ext cx="85725" cy="857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76635" y="6483169"/>
            <a:ext cx="85725" cy="8572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0334045" y="2542676"/>
            <a:ext cx="5327650" cy="4914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5570">
              <a:lnSpc>
                <a:spcPct val="116500"/>
              </a:lnSpc>
              <a:spcBef>
                <a:spcPts val="100"/>
              </a:spcBef>
            </a:pPr>
            <a:r>
              <a:rPr dirty="0" sz="2200">
                <a:latin typeface="Roboto"/>
                <a:cs typeface="Roboto"/>
              </a:rPr>
              <a:t>The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 spc="-105">
                <a:latin typeface="Roboto"/>
                <a:cs typeface="Roboto"/>
              </a:rPr>
              <a:t>High-</a:t>
            </a:r>
            <a:r>
              <a:rPr dirty="0" sz="2200" spc="-20">
                <a:latin typeface="Roboto"/>
                <a:cs typeface="Roboto"/>
              </a:rPr>
              <a:t>Priority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category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has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the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highest </a:t>
            </a:r>
            <a:r>
              <a:rPr dirty="0" sz="2200">
                <a:latin typeface="Roboto"/>
                <a:cs typeface="Roboto"/>
              </a:rPr>
              <a:t>ticket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count,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indicating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that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significant portion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of</a:t>
            </a:r>
            <a:r>
              <a:rPr dirty="0" sz="2200" spc="-5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the</a:t>
            </a:r>
            <a:r>
              <a:rPr dirty="0" sz="2200" spc="-5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workload</a:t>
            </a:r>
            <a:r>
              <a:rPr dirty="0" sz="2200" spc="-50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involves</a:t>
            </a:r>
            <a:r>
              <a:rPr dirty="0" sz="2200" spc="-5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urgent </a:t>
            </a:r>
            <a:r>
              <a:rPr dirty="0" sz="2200">
                <a:latin typeface="Roboto"/>
                <a:cs typeface="Roboto"/>
              </a:rPr>
              <a:t>issues</a:t>
            </a:r>
            <a:r>
              <a:rPr dirty="0" sz="2200" spc="-12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requiring</a:t>
            </a:r>
            <a:r>
              <a:rPr dirty="0" sz="2200" spc="-12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immediate</a:t>
            </a:r>
            <a:r>
              <a:rPr dirty="0" sz="2200" spc="-114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attention.</a:t>
            </a:r>
            <a:endParaRPr sz="2200">
              <a:latin typeface="Roboto"/>
              <a:cs typeface="Roboto"/>
            </a:endParaRPr>
          </a:p>
          <a:p>
            <a:pPr marL="21590" marR="5080">
              <a:lnSpc>
                <a:spcPct val="116500"/>
              </a:lnSpc>
              <a:spcBef>
                <a:spcPts val="1465"/>
              </a:spcBef>
            </a:pPr>
            <a:r>
              <a:rPr dirty="0" sz="2200">
                <a:latin typeface="Roboto"/>
                <a:cs typeface="Roboto"/>
              </a:rPr>
              <a:t>The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 spc="-25">
                <a:latin typeface="Roboto"/>
                <a:cs typeface="Roboto"/>
              </a:rPr>
              <a:t>Unassigned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category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has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the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second- </a:t>
            </a:r>
            <a:r>
              <a:rPr dirty="0" sz="2200" spc="-20">
                <a:latin typeface="Roboto"/>
                <a:cs typeface="Roboto"/>
              </a:rPr>
              <a:t>highest</a:t>
            </a:r>
            <a:r>
              <a:rPr dirty="0" sz="2200" spc="-10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count.</a:t>
            </a:r>
            <a:r>
              <a:rPr dirty="0" sz="2200" spc="-10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This</a:t>
            </a:r>
            <a:r>
              <a:rPr dirty="0" sz="2200" spc="-10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could</a:t>
            </a:r>
            <a:r>
              <a:rPr dirty="0" sz="2200" spc="-10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point</a:t>
            </a:r>
            <a:r>
              <a:rPr dirty="0" sz="2200" spc="-105">
                <a:latin typeface="Roboto"/>
                <a:cs typeface="Roboto"/>
              </a:rPr>
              <a:t> </a:t>
            </a:r>
            <a:r>
              <a:rPr dirty="0" sz="2200" spc="-25">
                <a:latin typeface="Roboto"/>
                <a:cs typeface="Roboto"/>
              </a:rPr>
              <a:t>to </a:t>
            </a:r>
            <a:r>
              <a:rPr dirty="0" sz="2200">
                <a:latin typeface="Roboto"/>
                <a:cs typeface="Roboto"/>
              </a:rPr>
              <a:t>inefficiencies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in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ticket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routing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or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delays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 spc="-25">
                <a:latin typeface="Roboto"/>
                <a:cs typeface="Roboto"/>
              </a:rPr>
              <a:t>in </a:t>
            </a:r>
            <a:r>
              <a:rPr dirty="0" sz="2200" spc="-20">
                <a:latin typeface="Roboto"/>
                <a:cs typeface="Roboto"/>
              </a:rPr>
              <a:t>assigning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tickets</a:t>
            </a:r>
            <a:r>
              <a:rPr dirty="0" sz="2200" spc="-6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to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the</a:t>
            </a:r>
            <a:r>
              <a:rPr dirty="0" sz="2200" spc="-60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appropriate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agents</a:t>
            </a:r>
            <a:endParaRPr sz="2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endParaRPr sz="2200">
              <a:latin typeface="Roboto"/>
              <a:cs typeface="Roboto"/>
            </a:endParaRPr>
          </a:p>
          <a:p>
            <a:pPr algn="just" marL="69215" marR="13970">
              <a:lnSpc>
                <a:spcPct val="116500"/>
              </a:lnSpc>
            </a:pPr>
            <a:r>
              <a:rPr dirty="0" sz="2200">
                <a:latin typeface="Roboto"/>
                <a:cs typeface="Roboto"/>
              </a:rPr>
              <a:t>The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 spc="-100">
                <a:latin typeface="Roboto"/>
                <a:cs typeface="Roboto"/>
              </a:rPr>
              <a:t>Mid-</a:t>
            </a:r>
            <a:r>
              <a:rPr dirty="0" sz="2200" spc="-4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and</a:t>
            </a:r>
            <a:r>
              <a:rPr dirty="0" sz="2200" spc="-50">
                <a:latin typeface="Roboto"/>
                <a:cs typeface="Roboto"/>
              </a:rPr>
              <a:t> </a:t>
            </a:r>
            <a:r>
              <a:rPr dirty="0" sz="2200" spc="-120">
                <a:latin typeface="Roboto"/>
                <a:cs typeface="Roboto"/>
              </a:rPr>
              <a:t>Low-</a:t>
            </a:r>
            <a:r>
              <a:rPr dirty="0" sz="2200" spc="-20">
                <a:latin typeface="Roboto"/>
                <a:cs typeface="Roboto"/>
              </a:rPr>
              <a:t>Priority</a:t>
            </a:r>
            <a:r>
              <a:rPr dirty="0" sz="2200" spc="-5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categories</a:t>
            </a:r>
            <a:r>
              <a:rPr dirty="0" sz="2200" spc="-50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have noticeably</a:t>
            </a:r>
            <a:r>
              <a:rPr dirty="0" sz="2200" spc="-6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fewer</a:t>
            </a:r>
            <a:r>
              <a:rPr dirty="0" sz="2200" spc="-6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tickets</a:t>
            </a:r>
            <a:r>
              <a:rPr dirty="0" sz="2200" spc="-6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compared</a:t>
            </a:r>
            <a:r>
              <a:rPr dirty="0" sz="2200" spc="-6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to</a:t>
            </a:r>
            <a:r>
              <a:rPr dirty="0" sz="2200" spc="-60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High </a:t>
            </a:r>
            <a:r>
              <a:rPr dirty="0" sz="2200">
                <a:latin typeface="Roboto"/>
                <a:cs typeface="Roboto"/>
              </a:rPr>
              <a:t>and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 spc="-25">
                <a:latin typeface="Roboto"/>
                <a:cs typeface="Roboto"/>
              </a:rPr>
              <a:t>Unassigned</a:t>
            </a:r>
            <a:r>
              <a:rPr dirty="0" sz="2200" spc="-7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categories.</a:t>
            </a:r>
            <a:endParaRPr sz="2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340823" y="4121247"/>
            <a:ext cx="389255" cy="1562100"/>
          </a:xfrm>
          <a:custGeom>
            <a:avLst/>
            <a:gdLst/>
            <a:ahLst/>
            <a:cxnLst/>
            <a:rect l="l" t="t" r="r" b="b"/>
            <a:pathLst>
              <a:path w="389254" h="1562100">
                <a:moveTo>
                  <a:pt x="194596" y="390524"/>
                </a:moveTo>
                <a:lnTo>
                  <a:pt x="149963" y="385370"/>
                </a:lnTo>
                <a:lnTo>
                  <a:pt x="108999" y="370685"/>
                </a:lnTo>
                <a:lnTo>
                  <a:pt x="72868" y="347641"/>
                </a:lnTo>
                <a:lnTo>
                  <a:pt x="42737" y="317406"/>
                </a:lnTo>
                <a:lnTo>
                  <a:pt x="19771" y="281152"/>
                </a:lnTo>
                <a:lnTo>
                  <a:pt x="5137" y="240047"/>
                </a:lnTo>
                <a:lnTo>
                  <a:pt x="0" y="195262"/>
                </a:lnTo>
                <a:lnTo>
                  <a:pt x="5137" y="150477"/>
                </a:lnTo>
                <a:lnTo>
                  <a:pt x="19771" y="109372"/>
                </a:lnTo>
                <a:lnTo>
                  <a:pt x="42737" y="73118"/>
                </a:lnTo>
                <a:lnTo>
                  <a:pt x="72868" y="42883"/>
                </a:lnTo>
                <a:lnTo>
                  <a:pt x="108999" y="19839"/>
                </a:lnTo>
                <a:lnTo>
                  <a:pt x="149963" y="5154"/>
                </a:lnTo>
                <a:lnTo>
                  <a:pt x="194596" y="0"/>
                </a:lnTo>
                <a:lnTo>
                  <a:pt x="239228" y="5154"/>
                </a:lnTo>
                <a:lnTo>
                  <a:pt x="280193" y="19839"/>
                </a:lnTo>
                <a:lnTo>
                  <a:pt x="316323" y="42883"/>
                </a:lnTo>
                <a:lnTo>
                  <a:pt x="346455" y="73118"/>
                </a:lnTo>
                <a:lnTo>
                  <a:pt x="369420" y="109372"/>
                </a:lnTo>
                <a:lnTo>
                  <a:pt x="384055" y="150477"/>
                </a:lnTo>
                <a:lnTo>
                  <a:pt x="389192" y="195262"/>
                </a:lnTo>
                <a:lnTo>
                  <a:pt x="384055" y="240047"/>
                </a:lnTo>
                <a:lnTo>
                  <a:pt x="369420" y="281152"/>
                </a:lnTo>
                <a:lnTo>
                  <a:pt x="346455" y="317406"/>
                </a:lnTo>
                <a:lnTo>
                  <a:pt x="316323" y="347641"/>
                </a:lnTo>
                <a:lnTo>
                  <a:pt x="280193" y="370685"/>
                </a:lnTo>
                <a:lnTo>
                  <a:pt x="239228" y="385370"/>
                </a:lnTo>
                <a:lnTo>
                  <a:pt x="194596" y="390524"/>
                </a:lnTo>
                <a:close/>
              </a:path>
              <a:path w="389254" h="1562100">
                <a:moveTo>
                  <a:pt x="194596" y="976312"/>
                </a:moveTo>
                <a:lnTo>
                  <a:pt x="149963" y="971157"/>
                </a:lnTo>
                <a:lnTo>
                  <a:pt x="108999" y="956473"/>
                </a:lnTo>
                <a:lnTo>
                  <a:pt x="72868" y="933428"/>
                </a:lnTo>
                <a:lnTo>
                  <a:pt x="42737" y="903194"/>
                </a:lnTo>
                <a:lnTo>
                  <a:pt x="19771" y="866939"/>
                </a:lnTo>
                <a:lnTo>
                  <a:pt x="5137" y="825835"/>
                </a:lnTo>
                <a:lnTo>
                  <a:pt x="0" y="781049"/>
                </a:lnTo>
                <a:lnTo>
                  <a:pt x="5137" y="736264"/>
                </a:lnTo>
                <a:lnTo>
                  <a:pt x="19771" y="695160"/>
                </a:lnTo>
                <a:lnTo>
                  <a:pt x="42737" y="658905"/>
                </a:lnTo>
                <a:lnTo>
                  <a:pt x="72868" y="628671"/>
                </a:lnTo>
                <a:lnTo>
                  <a:pt x="108999" y="605626"/>
                </a:lnTo>
                <a:lnTo>
                  <a:pt x="149963" y="590942"/>
                </a:lnTo>
                <a:lnTo>
                  <a:pt x="194596" y="585787"/>
                </a:lnTo>
                <a:lnTo>
                  <a:pt x="239228" y="590942"/>
                </a:lnTo>
                <a:lnTo>
                  <a:pt x="280193" y="605626"/>
                </a:lnTo>
                <a:lnTo>
                  <a:pt x="316323" y="628671"/>
                </a:lnTo>
                <a:lnTo>
                  <a:pt x="346455" y="658905"/>
                </a:lnTo>
                <a:lnTo>
                  <a:pt x="369420" y="695160"/>
                </a:lnTo>
                <a:lnTo>
                  <a:pt x="384055" y="736264"/>
                </a:lnTo>
                <a:lnTo>
                  <a:pt x="389192" y="781049"/>
                </a:lnTo>
                <a:lnTo>
                  <a:pt x="384055" y="825835"/>
                </a:lnTo>
                <a:lnTo>
                  <a:pt x="369420" y="866939"/>
                </a:lnTo>
                <a:lnTo>
                  <a:pt x="346455" y="903194"/>
                </a:lnTo>
                <a:lnTo>
                  <a:pt x="316323" y="933428"/>
                </a:lnTo>
                <a:lnTo>
                  <a:pt x="280193" y="956473"/>
                </a:lnTo>
                <a:lnTo>
                  <a:pt x="239228" y="971157"/>
                </a:lnTo>
                <a:lnTo>
                  <a:pt x="194596" y="976312"/>
                </a:lnTo>
                <a:close/>
              </a:path>
              <a:path w="389254" h="1562100">
                <a:moveTo>
                  <a:pt x="194596" y="1562099"/>
                </a:moveTo>
                <a:lnTo>
                  <a:pt x="149963" y="1556945"/>
                </a:lnTo>
                <a:lnTo>
                  <a:pt x="108999" y="1542260"/>
                </a:lnTo>
                <a:lnTo>
                  <a:pt x="72868" y="1519216"/>
                </a:lnTo>
                <a:lnTo>
                  <a:pt x="42737" y="1488981"/>
                </a:lnTo>
                <a:lnTo>
                  <a:pt x="19771" y="1452727"/>
                </a:lnTo>
                <a:lnTo>
                  <a:pt x="5137" y="1411622"/>
                </a:lnTo>
                <a:lnTo>
                  <a:pt x="0" y="1366837"/>
                </a:lnTo>
                <a:lnTo>
                  <a:pt x="5137" y="1322052"/>
                </a:lnTo>
                <a:lnTo>
                  <a:pt x="19771" y="1280947"/>
                </a:lnTo>
                <a:lnTo>
                  <a:pt x="42737" y="1244693"/>
                </a:lnTo>
                <a:lnTo>
                  <a:pt x="72868" y="1214458"/>
                </a:lnTo>
                <a:lnTo>
                  <a:pt x="108999" y="1191414"/>
                </a:lnTo>
                <a:lnTo>
                  <a:pt x="149963" y="1176729"/>
                </a:lnTo>
                <a:lnTo>
                  <a:pt x="194596" y="1171574"/>
                </a:lnTo>
                <a:lnTo>
                  <a:pt x="239228" y="1176729"/>
                </a:lnTo>
                <a:lnTo>
                  <a:pt x="280193" y="1191414"/>
                </a:lnTo>
                <a:lnTo>
                  <a:pt x="316323" y="1214458"/>
                </a:lnTo>
                <a:lnTo>
                  <a:pt x="346455" y="1244693"/>
                </a:lnTo>
                <a:lnTo>
                  <a:pt x="369420" y="1280947"/>
                </a:lnTo>
                <a:lnTo>
                  <a:pt x="384055" y="1322052"/>
                </a:lnTo>
                <a:lnTo>
                  <a:pt x="389192" y="1366837"/>
                </a:lnTo>
                <a:lnTo>
                  <a:pt x="384055" y="1411622"/>
                </a:lnTo>
                <a:lnTo>
                  <a:pt x="369420" y="1452727"/>
                </a:lnTo>
                <a:lnTo>
                  <a:pt x="346455" y="1488981"/>
                </a:lnTo>
                <a:lnTo>
                  <a:pt x="316323" y="1519216"/>
                </a:lnTo>
                <a:lnTo>
                  <a:pt x="280193" y="1542260"/>
                </a:lnTo>
                <a:lnTo>
                  <a:pt x="239228" y="1556945"/>
                </a:lnTo>
                <a:lnTo>
                  <a:pt x="194596" y="1562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429" y="2388604"/>
            <a:ext cx="5419724" cy="55054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6112" rIns="0" bIns="0" rtlCol="0" vert="horz">
            <a:spAutoFit/>
          </a:bodyPr>
          <a:lstStyle/>
          <a:p>
            <a:pPr marL="12700">
              <a:lnSpc>
                <a:spcPts val="4020"/>
              </a:lnSpc>
              <a:spcBef>
                <a:spcPts val="125"/>
              </a:spcBef>
            </a:pPr>
            <a:r>
              <a:rPr dirty="0" spc="-229"/>
              <a:t>DISTRIBUTION</a:t>
            </a:r>
            <a:r>
              <a:rPr dirty="0" spc="-85"/>
              <a:t> </a:t>
            </a:r>
            <a:r>
              <a:rPr dirty="0"/>
              <a:t>OF</a:t>
            </a:r>
            <a:r>
              <a:rPr dirty="0" spc="-80"/>
              <a:t> </a:t>
            </a:r>
            <a:r>
              <a:rPr dirty="0" spc="-10"/>
              <a:t>TICKET</a:t>
            </a:r>
          </a:p>
          <a:p>
            <a:pPr marL="12700">
              <a:lnSpc>
                <a:spcPts val="4860"/>
              </a:lnSpc>
            </a:pPr>
            <a:r>
              <a:rPr dirty="0" u="heavy" sz="4300" spc="395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BASED</a:t>
            </a:r>
            <a:r>
              <a:rPr dirty="0" u="heavy" sz="4300" spc="-125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4300" spc="690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ON</a:t>
            </a:r>
            <a:r>
              <a:rPr dirty="0" sz="4300" spc="-120">
                <a:solidFill>
                  <a:srgbClr val="583C8F"/>
                </a:solidFill>
                <a:latin typeface="Trebuchet MS"/>
                <a:cs typeface="Trebuchet MS"/>
              </a:rPr>
              <a:t> </a:t>
            </a:r>
            <a:r>
              <a:rPr dirty="0" sz="4300" spc="370">
                <a:solidFill>
                  <a:srgbClr val="583C8F"/>
                </a:solidFill>
                <a:latin typeface="Trebuchet MS"/>
                <a:cs typeface="Trebuchet MS"/>
              </a:rPr>
              <a:t>SATISFACTION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866" y="2952616"/>
            <a:ext cx="95250" cy="9524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8249" y="4973186"/>
            <a:ext cx="95250" cy="9524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481385" y="2748140"/>
            <a:ext cx="5591810" cy="3998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" marR="5080">
              <a:lnSpc>
                <a:spcPct val="116500"/>
              </a:lnSpc>
              <a:spcBef>
                <a:spcPts val="100"/>
              </a:spcBef>
            </a:pPr>
            <a:r>
              <a:rPr dirty="0" sz="2200">
                <a:latin typeface="Lucida Sans Unicode"/>
                <a:cs typeface="Lucida Sans Unicode"/>
              </a:rPr>
              <a:t>The</a:t>
            </a:r>
            <a:r>
              <a:rPr dirty="0" sz="2200" spc="-7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majority</a:t>
            </a:r>
            <a:r>
              <a:rPr dirty="0" sz="2200" spc="-7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of</a:t>
            </a:r>
            <a:r>
              <a:rPr dirty="0" sz="2200" spc="-7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tickets</a:t>
            </a:r>
            <a:r>
              <a:rPr dirty="0" sz="2200" spc="-70">
                <a:latin typeface="Lucida Sans Unicode"/>
                <a:cs typeface="Lucida Sans Unicode"/>
              </a:rPr>
              <a:t> </a:t>
            </a:r>
            <a:r>
              <a:rPr dirty="0" sz="2200" spc="-20">
                <a:latin typeface="Lucida Sans Unicode"/>
                <a:cs typeface="Lucida Sans Unicode"/>
              </a:rPr>
              <a:t>(50,770)</a:t>
            </a:r>
            <a:r>
              <a:rPr dirty="0" sz="2200" spc="-75">
                <a:latin typeface="Lucida Sans Unicode"/>
                <a:cs typeface="Lucida Sans Unicode"/>
              </a:rPr>
              <a:t> </a:t>
            </a:r>
            <a:r>
              <a:rPr dirty="0" sz="2200" spc="60">
                <a:latin typeface="Lucida Sans Unicode"/>
                <a:cs typeface="Lucida Sans Unicode"/>
              </a:rPr>
              <a:t>received </a:t>
            </a:r>
            <a:r>
              <a:rPr dirty="0" sz="2200" spc="265">
                <a:latin typeface="Lucida Sans Unicode"/>
                <a:cs typeface="Lucida Sans Unicode"/>
              </a:rPr>
              <a:t>a</a:t>
            </a:r>
            <a:r>
              <a:rPr dirty="0" sz="2200" spc="6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satisfaction</a:t>
            </a:r>
            <a:r>
              <a:rPr dirty="0" sz="2200" spc="6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rating</a:t>
            </a:r>
            <a:r>
              <a:rPr dirty="0" sz="2200" spc="6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of</a:t>
            </a:r>
            <a:r>
              <a:rPr dirty="0" sz="2200" spc="65">
                <a:latin typeface="Lucida Sans Unicode"/>
                <a:cs typeface="Lucida Sans Unicode"/>
              </a:rPr>
              <a:t> </a:t>
            </a:r>
            <a:r>
              <a:rPr dirty="0" sz="2200" spc="-150">
                <a:latin typeface="Lucida Sans Unicode"/>
                <a:cs typeface="Lucida Sans Unicode"/>
              </a:rPr>
              <a:t>5,</a:t>
            </a:r>
            <a:r>
              <a:rPr dirty="0" sz="2200" spc="7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indicating</a:t>
            </a:r>
            <a:r>
              <a:rPr dirty="0" sz="2200" spc="65">
                <a:latin typeface="Lucida Sans Unicode"/>
                <a:cs typeface="Lucida Sans Unicode"/>
              </a:rPr>
              <a:t> </a:t>
            </a:r>
            <a:r>
              <a:rPr dirty="0" sz="2200" spc="215">
                <a:latin typeface="Lucida Sans Unicode"/>
                <a:cs typeface="Lucida Sans Unicode"/>
              </a:rPr>
              <a:t>a </a:t>
            </a:r>
            <a:r>
              <a:rPr dirty="0" sz="2200" spc="60">
                <a:latin typeface="Lucida Sans Unicode"/>
                <a:cs typeface="Lucida Sans Unicode"/>
              </a:rPr>
              <a:t>large</a:t>
            </a:r>
            <a:r>
              <a:rPr dirty="0" sz="2200" spc="-8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proportion</a:t>
            </a:r>
            <a:r>
              <a:rPr dirty="0" sz="2200" spc="-7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of</a:t>
            </a:r>
            <a:r>
              <a:rPr dirty="0" sz="2200" spc="-7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users</a:t>
            </a:r>
            <a:r>
              <a:rPr dirty="0" sz="2200" spc="-75">
                <a:latin typeface="Lucida Sans Unicode"/>
                <a:cs typeface="Lucida Sans Unicode"/>
              </a:rPr>
              <a:t> </a:t>
            </a:r>
            <a:r>
              <a:rPr dirty="0" sz="2200" spc="100">
                <a:latin typeface="Lucida Sans Unicode"/>
                <a:cs typeface="Lucida Sans Unicode"/>
              </a:rPr>
              <a:t>are</a:t>
            </a:r>
            <a:r>
              <a:rPr dirty="0" sz="2200" spc="-7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highly </a:t>
            </a:r>
            <a:r>
              <a:rPr dirty="0" sz="2200">
                <a:latin typeface="Lucida Sans Unicode"/>
                <a:cs typeface="Lucida Sans Unicode"/>
              </a:rPr>
              <a:t>satisfied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with the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support </a:t>
            </a:r>
            <a:r>
              <a:rPr dirty="0" sz="2200" spc="50">
                <a:latin typeface="Lucida Sans Unicode"/>
                <a:cs typeface="Lucida Sans Unicode"/>
              </a:rPr>
              <a:t>they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received.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2200">
              <a:latin typeface="Lucida Sans Unicode"/>
              <a:cs typeface="Lucida Sans Unicode"/>
            </a:endParaRPr>
          </a:p>
          <a:p>
            <a:pPr marL="12700" marR="65405">
              <a:lnSpc>
                <a:spcPct val="116500"/>
              </a:lnSpc>
            </a:pPr>
            <a:r>
              <a:rPr dirty="0" sz="2200" spc="-130">
                <a:latin typeface="Lucida Sans Unicode"/>
                <a:cs typeface="Lucida Sans Unicode"/>
              </a:rPr>
              <a:t>27,562</a:t>
            </a:r>
            <a:r>
              <a:rPr dirty="0" sz="2200" spc="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tickets</a:t>
            </a:r>
            <a:r>
              <a:rPr dirty="0" sz="2200" spc="5">
                <a:latin typeface="Lucida Sans Unicode"/>
                <a:cs typeface="Lucida Sans Unicode"/>
              </a:rPr>
              <a:t> </a:t>
            </a:r>
            <a:r>
              <a:rPr dirty="0" sz="2200" spc="125">
                <a:latin typeface="Lucida Sans Unicode"/>
                <a:cs typeface="Lucida Sans Unicode"/>
              </a:rPr>
              <a:t>have</a:t>
            </a:r>
            <a:r>
              <a:rPr dirty="0" sz="2200" spc="5">
                <a:latin typeface="Lucida Sans Unicode"/>
                <a:cs typeface="Lucida Sans Unicode"/>
              </a:rPr>
              <a:t> </a:t>
            </a:r>
            <a:r>
              <a:rPr dirty="0" sz="2200" spc="265">
                <a:latin typeface="Lucida Sans Unicode"/>
                <a:cs typeface="Lucida Sans Unicode"/>
              </a:rPr>
              <a:t>a</a:t>
            </a:r>
            <a:r>
              <a:rPr dirty="0" sz="2200" spc="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satisfaction</a:t>
            </a:r>
            <a:r>
              <a:rPr dirty="0" sz="2200" spc="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rating </a:t>
            </a:r>
            <a:r>
              <a:rPr dirty="0" sz="2200">
                <a:latin typeface="Lucida Sans Unicode"/>
                <a:cs typeface="Lucida Sans Unicode"/>
              </a:rPr>
              <a:t>of</a:t>
            </a:r>
            <a:r>
              <a:rPr dirty="0" sz="2200" spc="-35">
                <a:latin typeface="Lucida Sans Unicode"/>
                <a:cs typeface="Lucida Sans Unicode"/>
              </a:rPr>
              <a:t> </a:t>
            </a:r>
            <a:r>
              <a:rPr dirty="0" sz="2200" spc="-150">
                <a:latin typeface="Lucida Sans Unicode"/>
                <a:cs typeface="Lucida Sans Unicode"/>
              </a:rPr>
              <a:t>4,</a:t>
            </a:r>
            <a:r>
              <a:rPr dirty="0" sz="2200" spc="-3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showing</a:t>
            </a:r>
            <a:r>
              <a:rPr dirty="0" sz="2200" spc="-35">
                <a:latin typeface="Lucida Sans Unicode"/>
                <a:cs typeface="Lucida Sans Unicode"/>
              </a:rPr>
              <a:t> </a:t>
            </a:r>
            <a:r>
              <a:rPr dirty="0" sz="2200" spc="60">
                <a:latin typeface="Lucida Sans Unicode"/>
                <a:cs typeface="Lucida Sans Unicode"/>
              </a:rPr>
              <a:t>that</a:t>
            </a:r>
            <a:r>
              <a:rPr dirty="0" sz="2200" spc="-35">
                <a:latin typeface="Lucida Sans Unicode"/>
                <a:cs typeface="Lucida Sans Unicode"/>
              </a:rPr>
              <a:t> </a:t>
            </a:r>
            <a:r>
              <a:rPr dirty="0" sz="2200" spc="265">
                <a:latin typeface="Lucida Sans Unicode"/>
                <a:cs typeface="Lucida Sans Unicode"/>
              </a:rPr>
              <a:t>a</a:t>
            </a:r>
            <a:r>
              <a:rPr dirty="0" sz="2200" spc="-3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significant</a:t>
            </a:r>
            <a:r>
              <a:rPr dirty="0" sz="2200" spc="-35">
                <a:latin typeface="Lucida Sans Unicode"/>
                <a:cs typeface="Lucida Sans Unicode"/>
              </a:rPr>
              <a:t> </a:t>
            </a:r>
            <a:r>
              <a:rPr dirty="0" sz="2200" spc="55">
                <a:latin typeface="Lucida Sans Unicode"/>
                <a:cs typeface="Lucida Sans Unicode"/>
              </a:rPr>
              <a:t>number </a:t>
            </a:r>
            <a:r>
              <a:rPr dirty="0" sz="2200">
                <a:latin typeface="Lucida Sans Unicode"/>
                <a:cs typeface="Lucida Sans Unicode"/>
              </a:rPr>
              <a:t>of</a:t>
            </a:r>
            <a:r>
              <a:rPr dirty="0" sz="2200" spc="-9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users</a:t>
            </a:r>
            <a:r>
              <a:rPr dirty="0" sz="2200" spc="-85">
                <a:latin typeface="Lucida Sans Unicode"/>
                <a:cs typeface="Lucida Sans Unicode"/>
              </a:rPr>
              <a:t> </a:t>
            </a:r>
            <a:r>
              <a:rPr dirty="0" sz="2200" spc="100">
                <a:latin typeface="Lucida Sans Unicode"/>
                <a:cs typeface="Lucida Sans Unicode"/>
              </a:rPr>
              <a:t>are</a:t>
            </a:r>
            <a:r>
              <a:rPr dirty="0" sz="2200" spc="-85">
                <a:latin typeface="Lucida Sans Unicode"/>
                <a:cs typeface="Lucida Sans Unicode"/>
              </a:rPr>
              <a:t> </a:t>
            </a:r>
            <a:r>
              <a:rPr dirty="0" sz="2200" spc="50">
                <a:latin typeface="Lucida Sans Unicode"/>
                <a:cs typeface="Lucida Sans Unicode"/>
              </a:rPr>
              <a:t>generally</a:t>
            </a:r>
            <a:r>
              <a:rPr dirty="0" sz="2200" spc="-8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satisfied,</a:t>
            </a:r>
            <a:r>
              <a:rPr dirty="0" sz="2200" spc="-8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though </a:t>
            </a:r>
            <a:r>
              <a:rPr dirty="0" sz="2200">
                <a:latin typeface="Lucida Sans Unicode"/>
                <a:cs typeface="Lucida Sans Unicode"/>
              </a:rPr>
              <a:t>there</a:t>
            </a:r>
            <a:r>
              <a:rPr dirty="0" sz="2200" spc="-3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might</a:t>
            </a:r>
            <a:r>
              <a:rPr dirty="0" sz="2200" spc="-30">
                <a:latin typeface="Lucida Sans Unicode"/>
                <a:cs typeface="Lucida Sans Unicode"/>
              </a:rPr>
              <a:t> </a:t>
            </a:r>
            <a:r>
              <a:rPr dirty="0" sz="2200" spc="110">
                <a:latin typeface="Lucida Sans Unicode"/>
                <a:cs typeface="Lucida Sans Unicode"/>
              </a:rPr>
              <a:t>be</a:t>
            </a:r>
            <a:r>
              <a:rPr dirty="0" sz="2200" spc="-30">
                <a:latin typeface="Lucida Sans Unicode"/>
                <a:cs typeface="Lucida Sans Unicode"/>
              </a:rPr>
              <a:t> </a:t>
            </a:r>
            <a:r>
              <a:rPr dirty="0" sz="2200" spc="50">
                <a:latin typeface="Lucida Sans Unicode"/>
                <a:cs typeface="Lucida Sans Unicode"/>
              </a:rPr>
              <a:t>room</a:t>
            </a:r>
            <a:r>
              <a:rPr dirty="0" sz="2200" spc="-25">
                <a:latin typeface="Lucida Sans Unicode"/>
                <a:cs typeface="Lucida Sans Unicode"/>
              </a:rPr>
              <a:t> </a:t>
            </a:r>
            <a:r>
              <a:rPr dirty="0" sz="2200" spc="-35">
                <a:latin typeface="Lucida Sans Unicode"/>
                <a:cs typeface="Lucida Sans Unicode"/>
              </a:rPr>
              <a:t>for</a:t>
            </a:r>
            <a:r>
              <a:rPr dirty="0" sz="2200" spc="-3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minor improvements.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340823" y="4121247"/>
            <a:ext cx="389255" cy="1562100"/>
          </a:xfrm>
          <a:custGeom>
            <a:avLst/>
            <a:gdLst/>
            <a:ahLst/>
            <a:cxnLst/>
            <a:rect l="l" t="t" r="r" b="b"/>
            <a:pathLst>
              <a:path w="389254" h="1562100">
                <a:moveTo>
                  <a:pt x="194596" y="390524"/>
                </a:moveTo>
                <a:lnTo>
                  <a:pt x="149963" y="385370"/>
                </a:lnTo>
                <a:lnTo>
                  <a:pt x="108999" y="370685"/>
                </a:lnTo>
                <a:lnTo>
                  <a:pt x="72868" y="347641"/>
                </a:lnTo>
                <a:lnTo>
                  <a:pt x="42737" y="317406"/>
                </a:lnTo>
                <a:lnTo>
                  <a:pt x="19771" y="281152"/>
                </a:lnTo>
                <a:lnTo>
                  <a:pt x="5137" y="240047"/>
                </a:lnTo>
                <a:lnTo>
                  <a:pt x="0" y="195262"/>
                </a:lnTo>
                <a:lnTo>
                  <a:pt x="5137" y="150477"/>
                </a:lnTo>
                <a:lnTo>
                  <a:pt x="19771" y="109372"/>
                </a:lnTo>
                <a:lnTo>
                  <a:pt x="42737" y="73118"/>
                </a:lnTo>
                <a:lnTo>
                  <a:pt x="72868" y="42883"/>
                </a:lnTo>
                <a:lnTo>
                  <a:pt x="108999" y="19839"/>
                </a:lnTo>
                <a:lnTo>
                  <a:pt x="149963" y="5154"/>
                </a:lnTo>
                <a:lnTo>
                  <a:pt x="194596" y="0"/>
                </a:lnTo>
                <a:lnTo>
                  <a:pt x="239228" y="5154"/>
                </a:lnTo>
                <a:lnTo>
                  <a:pt x="280193" y="19839"/>
                </a:lnTo>
                <a:lnTo>
                  <a:pt x="316323" y="42883"/>
                </a:lnTo>
                <a:lnTo>
                  <a:pt x="346455" y="73118"/>
                </a:lnTo>
                <a:lnTo>
                  <a:pt x="369420" y="109372"/>
                </a:lnTo>
                <a:lnTo>
                  <a:pt x="384055" y="150477"/>
                </a:lnTo>
                <a:lnTo>
                  <a:pt x="389192" y="195262"/>
                </a:lnTo>
                <a:lnTo>
                  <a:pt x="384055" y="240047"/>
                </a:lnTo>
                <a:lnTo>
                  <a:pt x="369420" y="281152"/>
                </a:lnTo>
                <a:lnTo>
                  <a:pt x="346455" y="317406"/>
                </a:lnTo>
                <a:lnTo>
                  <a:pt x="316323" y="347641"/>
                </a:lnTo>
                <a:lnTo>
                  <a:pt x="280193" y="370685"/>
                </a:lnTo>
                <a:lnTo>
                  <a:pt x="239228" y="385370"/>
                </a:lnTo>
                <a:lnTo>
                  <a:pt x="194596" y="390524"/>
                </a:lnTo>
                <a:close/>
              </a:path>
              <a:path w="389254" h="1562100">
                <a:moveTo>
                  <a:pt x="194596" y="976312"/>
                </a:moveTo>
                <a:lnTo>
                  <a:pt x="149963" y="971157"/>
                </a:lnTo>
                <a:lnTo>
                  <a:pt x="108999" y="956473"/>
                </a:lnTo>
                <a:lnTo>
                  <a:pt x="72868" y="933428"/>
                </a:lnTo>
                <a:lnTo>
                  <a:pt x="42737" y="903194"/>
                </a:lnTo>
                <a:lnTo>
                  <a:pt x="19771" y="866939"/>
                </a:lnTo>
                <a:lnTo>
                  <a:pt x="5137" y="825835"/>
                </a:lnTo>
                <a:lnTo>
                  <a:pt x="0" y="781049"/>
                </a:lnTo>
                <a:lnTo>
                  <a:pt x="5137" y="736264"/>
                </a:lnTo>
                <a:lnTo>
                  <a:pt x="19771" y="695160"/>
                </a:lnTo>
                <a:lnTo>
                  <a:pt x="42737" y="658905"/>
                </a:lnTo>
                <a:lnTo>
                  <a:pt x="72868" y="628671"/>
                </a:lnTo>
                <a:lnTo>
                  <a:pt x="108999" y="605626"/>
                </a:lnTo>
                <a:lnTo>
                  <a:pt x="149963" y="590942"/>
                </a:lnTo>
                <a:lnTo>
                  <a:pt x="194596" y="585787"/>
                </a:lnTo>
                <a:lnTo>
                  <a:pt x="239228" y="590942"/>
                </a:lnTo>
                <a:lnTo>
                  <a:pt x="280193" y="605626"/>
                </a:lnTo>
                <a:lnTo>
                  <a:pt x="316323" y="628671"/>
                </a:lnTo>
                <a:lnTo>
                  <a:pt x="346455" y="658905"/>
                </a:lnTo>
                <a:lnTo>
                  <a:pt x="369420" y="695160"/>
                </a:lnTo>
                <a:lnTo>
                  <a:pt x="384055" y="736264"/>
                </a:lnTo>
                <a:lnTo>
                  <a:pt x="389192" y="781049"/>
                </a:lnTo>
                <a:lnTo>
                  <a:pt x="384055" y="825835"/>
                </a:lnTo>
                <a:lnTo>
                  <a:pt x="369420" y="866939"/>
                </a:lnTo>
                <a:lnTo>
                  <a:pt x="346455" y="903194"/>
                </a:lnTo>
                <a:lnTo>
                  <a:pt x="316323" y="933428"/>
                </a:lnTo>
                <a:lnTo>
                  <a:pt x="280193" y="956473"/>
                </a:lnTo>
                <a:lnTo>
                  <a:pt x="239228" y="971157"/>
                </a:lnTo>
                <a:lnTo>
                  <a:pt x="194596" y="976312"/>
                </a:lnTo>
                <a:close/>
              </a:path>
              <a:path w="389254" h="1562100">
                <a:moveTo>
                  <a:pt x="194596" y="1562099"/>
                </a:moveTo>
                <a:lnTo>
                  <a:pt x="149963" y="1556945"/>
                </a:lnTo>
                <a:lnTo>
                  <a:pt x="108999" y="1542260"/>
                </a:lnTo>
                <a:lnTo>
                  <a:pt x="72868" y="1519216"/>
                </a:lnTo>
                <a:lnTo>
                  <a:pt x="42737" y="1488981"/>
                </a:lnTo>
                <a:lnTo>
                  <a:pt x="19771" y="1452727"/>
                </a:lnTo>
                <a:lnTo>
                  <a:pt x="5137" y="1411622"/>
                </a:lnTo>
                <a:lnTo>
                  <a:pt x="0" y="1366837"/>
                </a:lnTo>
                <a:lnTo>
                  <a:pt x="5137" y="1322052"/>
                </a:lnTo>
                <a:lnTo>
                  <a:pt x="19771" y="1280947"/>
                </a:lnTo>
                <a:lnTo>
                  <a:pt x="42737" y="1244693"/>
                </a:lnTo>
                <a:lnTo>
                  <a:pt x="72868" y="1214458"/>
                </a:lnTo>
                <a:lnTo>
                  <a:pt x="108999" y="1191414"/>
                </a:lnTo>
                <a:lnTo>
                  <a:pt x="149963" y="1176729"/>
                </a:lnTo>
                <a:lnTo>
                  <a:pt x="194596" y="1171574"/>
                </a:lnTo>
                <a:lnTo>
                  <a:pt x="239228" y="1176729"/>
                </a:lnTo>
                <a:lnTo>
                  <a:pt x="280193" y="1191414"/>
                </a:lnTo>
                <a:lnTo>
                  <a:pt x="316323" y="1214458"/>
                </a:lnTo>
                <a:lnTo>
                  <a:pt x="346455" y="1244693"/>
                </a:lnTo>
                <a:lnTo>
                  <a:pt x="369420" y="1280947"/>
                </a:lnTo>
                <a:lnTo>
                  <a:pt x="384055" y="1322052"/>
                </a:lnTo>
                <a:lnTo>
                  <a:pt x="389192" y="1366837"/>
                </a:lnTo>
                <a:lnTo>
                  <a:pt x="384055" y="1411622"/>
                </a:lnTo>
                <a:lnTo>
                  <a:pt x="369420" y="1452727"/>
                </a:lnTo>
                <a:lnTo>
                  <a:pt x="346455" y="1488981"/>
                </a:lnTo>
                <a:lnTo>
                  <a:pt x="316323" y="1519216"/>
                </a:lnTo>
                <a:lnTo>
                  <a:pt x="280193" y="1542260"/>
                </a:lnTo>
                <a:lnTo>
                  <a:pt x="239228" y="1556945"/>
                </a:lnTo>
                <a:lnTo>
                  <a:pt x="194596" y="1562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9858" y="2837681"/>
            <a:ext cx="7772398" cy="53816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20" y="1008716"/>
            <a:ext cx="4109085" cy="115633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4020"/>
              </a:lnSpc>
              <a:spcBef>
                <a:spcPts val="125"/>
              </a:spcBef>
            </a:pPr>
            <a:r>
              <a:rPr dirty="0"/>
              <a:t>COUNT</a:t>
            </a:r>
            <a:r>
              <a:rPr dirty="0" spc="-80"/>
              <a:t> </a:t>
            </a:r>
            <a:r>
              <a:rPr dirty="0"/>
              <a:t>OF</a:t>
            </a:r>
            <a:r>
              <a:rPr dirty="0" spc="-80"/>
              <a:t> </a:t>
            </a:r>
            <a:r>
              <a:rPr dirty="0" spc="-120"/>
              <a:t>TICKET</a:t>
            </a:r>
          </a:p>
          <a:p>
            <a:pPr marL="12700">
              <a:lnSpc>
                <a:spcPts val="4860"/>
              </a:lnSpc>
              <a:tabLst>
                <a:tab pos="2632075" algn="l"/>
              </a:tabLst>
            </a:pPr>
            <a:r>
              <a:rPr dirty="0" u="heavy" sz="4300" spc="340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YEARLY</a:t>
            </a:r>
            <a:r>
              <a:rPr dirty="0" u="heavy" sz="4300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9802" y="2928999"/>
            <a:ext cx="75560" cy="7556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8711" y="4189172"/>
            <a:ext cx="75560" cy="7556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8711" y="5291968"/>
            <a:ext cx="75560" cy="7556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8711" y="6354673"/>
            <a:ext cx="75560" cy="7556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90260" y="2761986"/>
            <a:ext cx="4224020" cy="46602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3335" marR="414655">
              <a:lnSpc>
                <a:spcPct val="116700"/>
              </a:lnSpc>
              <a:spcBef>
                <a:spcPts val="90"/>
              </a:spcBef>
            </a:pPr>
            <a:r>
              <a:rPr dirty="0" sz="1700">
                <a:latin typeface="Lucida Sans Unicode"/>
                <a:cs typeface="Lucida Sans Unicode"/>
              </a:rPr>
              <a:t>There</a:t>
            </a:r>
            <a:r>
              <a:rPr dirty="0" sz="1700" spc="-70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is</a:t>
            </a:r>
            <a:r>
              <a:rPr dirty="0" sz="1700" spc="-65">
                <a:latin typeface="Lucida Sans Unicode"/>
                <a:cs typeface="Lucida Sans Unicode"/>
              </a:rPr>
              <a:t> </a:t>
            </a:r>
            <a:r>
              <a:rPr dirty="0" sz="1700" spc="229">
                <a:latin typeface="Lucida Sans Unicode"/>
                <a:cs typeface="Lucida Sans Unicode"/>
              </a:rPr>
              <a:t>a</a:t>
            </a:r>
            <a:r>
              <a:rPr dirty="0" sz="1700" spc="-65">
                <a:latin typeface="Lucida Sans Unicode"/>
                <a:cs typeface="Lucida Sans Unicode"/>
              </a:rPr>
              <a:t> </a:t>
            </a:r>
            <a:r>
              <a:rPr dirty="0" sz="1700" spc="85">
                <a:latin typeface="Lucida Sans Unicode"/>
                <a:cs typeface="Lucida Sans Unicode"/>
              </a:rPr>
              <a:t>steady</a:t>
            </a:r>
            <a:r>
              <a:rPr dirty="0" sz="1700" spc="-65">
                <a:latin typeface="Lucida Sans Unicode"/>
                <a:cs typeface="Lucida Sans Unicode"/>
              </a:rPr>
              <a:t> </a:t>
            </a:r>
            <a:r>
              <a:rPr dirty="0" sz="1700" spc="70">
                <a:latin typeface="Lucida Sans Unicode"/>
                <a:cs typeface="Lucida Sans Unicode"/>
              </a:rPr>
              <a:t>increase</a:t>
            </a:r>
            <a:r>
              <a:rPr dirty="0" sz="1700" spc="-65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in</a:t>
            </a:r>
            <a:r>
              <a:rPr dirty="0" sz="1700" spc="-65">
                <a:latin typeface="Lucida Sans Unicode"/>
                <a:cs typeface="Lucida Sans Unicode"/>
              </a:rPr>
              <a:t> </a:t>
            </a:r>
            <a:r>
              <a:rPr dirty="0" sz="1700" spc="-10">
                <a:latin typeface="Lucida Sans Unicode"/>
                <a:cs typeface="Lucida Sans Unicode"/>
              </a:rPr>
              <a:t>ticket </a:t>
            </a:r>
            <a:r>
              <a:rPr dirty="0" sz="1700" spc="50">
                <a:latin typeface="Lucida Sans Unicode"/>
                <a:cs typeface="Lucida Sans Unicode"/>
              </a:rPr>
              <a:t>counts</a:t>
            </a:r>
            <a:r>
              <a:rPr dirty="0" sz="1700" spc="-35">
                <a:latin typeface="Lucida Sans Unicode"/>
                <a:cs typeface="Lucida Sans Unicode"/>
              </a:rPr>
              <a:t> </a:t>
            </a:r>
            <a:r>
              <a:rPr dirty="0" sz="1700" spc="50">
                <a:latin typeface="Lucida Sans Unicode"/>
                <a:cs typeface="Lucida Sans Unicode"/>
              </a:rPr>
              <a:t>over</a:t>
            </a:r>
            <a:r>
              <a:rPr dirty="0" sz="1700" spc="-30">
                <a:latin typeface="Lucida Sans Unicode"/>
                <a:cs typeface="Lucida Sans Unicode"/>
              </a:rPr>
              <a:t> </a:t>
            </a:r>
            <a:r>
              <a:rPr dirty="0" sz="1700" spc="50">
                <a:latin typeface="Lucida Sans Unicode"/>
                <a:cs typeface="Lucida Sans Unicode"/>
              </a:rPr>
              <a:t>the</a:t>
            </a:r>
            <a:r>
              <a:rPr dirty="0" sz="1700" spc="-30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years,</a:t>
            </a:r>
            <a:r>
              <a:rPr dirty="0" sz="1700" spc="-30">
                <a:latin typeface="Lucida Sans Unicode"/>
                <a:cs typeface="Lucida Sans Unicode"/>
              </a:rPr>
              <a:t> </a:t>
            </a:r>
            <a:r>
              <a:rPr dirty="0" sz="1700" spc="45">
                <a:latin typeface="Lucida Sans Unicode"/>
                <a:cs typeface="Lucida Sans Unicode"/>
              </a:rPr>
              <a:t>indicating</a:t>
            </a:r>
            <a:r>
              <a:rPr dirty="0" sz="1700" spc="-30">
                <a:latin typeface="Lucida Sans Unicode"/>
                <a:cs typeface="Lucida Sans Unicode"/>
              </a:rPr>
              <a:t> </a:t>
            </a:r>
            <a:r>
              <a:rPr dirty="0" sz="1700" spc="180">
                <a:latin typeface="Lucida Sans Unicode"/>
                <a:cs typeface="Lucida Sans Unicode"/>
              </a:rPr>
              <a:t>a </a:t>
            </a:r>
            <a:r>
              <a:rPr dirty="0" sz="1700">
                <a:latin typeface="Lucida Sans Unicode"/>
                <a:cs typeface="Lucida Sans Unicode"/>
              </a:rPr>
              <a:t>growing</a:t>
            </a:r>
            <a:r>
              <a:rPr dirty="0" sz="1700" spc="-15">
                <a:latin typeface="Lucida Sans Unicode"/>
                <a:cs typeface="Lucida Sans Unicode"/>
              </a:rPr>
              <a:t> </a:t>
            </a:r>
            <a:r>
              <a:rPr dirty="0" sz="1700" spc="125">
                <a:latin typeface="Lucida Sans Unicode"/>
                <a:cs typeface="Lucida Sans Unicode"/>
              </a:rPr>
              <a:t>demand</a:t>
            </a:r>
            <a:r>
              <a:rPr dirty="0" sz="1700" spc="-15">
                <a:latin typeface="Lucida Sans Unicode"/>
                <a:cs typeface="Lucida Sans Unicode"/>
              </a:rPr>
              <a:t> </a:t>
            </a:r>
            <a:r>
              <a:rPr dirty="0" sz="1700" spc="-10">
                <a:latin typeface="Lucida Sans Unicode"/>
                <a:cs typeface="Lucida Sans Unicode"/>
              </a:rPr>
              <a:t>for</a:t>
            </a:r>
            <a:r>
              <a:rPr dirty="0" sz="1700" spc="-15">
                <a:latin typeface="Lucida Sans Unicode"/>
                <a:cs typeface="Lucida Sans Unicode"/>
              </a:rPr>
              <a:t> </a:t>
            </a:r>
            <a:r>
              <a:rPr dirty="0" sz="1700" spc="-110">
                <a:latin typeface="Lucida Sans Unicode"/>
                <a:cs typeface="Lucida Sans Unicode"/>
              </a:rPr>
              <a:t>IT</a:t>
            </a:r>
            <a:r>
              <a:rPr dirty="0" sz="1700" spc="-15">
                <a:latin typeface="Lucida Sans Unicode"/>
                <a:cs typeface="Lucida Sans Unicode"/>
              </a:rPr>
              <a:t> </a:t>
            </a:r>
            <a:r>
              <a:rPr dirty="0" sz="1700" spc="-10">
                <a:latin typeface="Lucida Sans Unicode"/>
                <a:cs typeface="Lucida Sans Unicode"/>
              </a:rPr>
              <a:t>support services.</a:t>
            </a:r>
            <a:endParaRPr sz="1700">
              <a:latin typeface="Lucida Sans Unicode"/>
              <a:cs typeface="Lucida Sans Unicode"/>
            </a:endParaRPr>
          </a:p>
          <a:p>
            <a:pPr algn="just" marL="12700" marR="8255">
              <a:lnSpc>
                <a:spcPct val="116700"/>
              </a:lnSpc>
              <a:spcBef>
                <a:spcPts val="405"/>
              </a:spcBef>
            </a:pPr>
            <a:r>
              <a:rPr dirty="0" sz="1700">
                <a:latin typeface="Lucida Sans Unicode"/>
                <a:cs typeface="Lucida Sans Unicode"/>
              </a:rPr>
              <a:t>The</a:t>
            </a:r>
            <a:r>
              <a:rPr dirty="0" sz="1700" spc="-60">
                <a:latin typeface="Lucida Sans Unicode"/>
                <a:cs typeface="Lucida Sans Unicode"/>
              </a:rPr>
              <a:t> </a:t>
            </a:r>
            <a:r>
              <a:rPr dirty="0" sz="1700" spc="60">
                <a:latin typeface="Lucida Sans Unicode"/>
                <a:cs typeface="Lucida Sans Unicode"/>
              </a:rPr>
              <a:t>most</a:t>
            </a:r>
            <a:r>
              <a:rPr dirty="0" sz="1700" spc="-60">
                <a:latin typeface="Lucida Sans Unicode"/>
                <a:cs typeface="Lucida Sans Unicode"/>
              </a:rPr>
              <a:t> </a:t>
            </a:r>
            <a:r>
              <a:rPr dirty="0" sz="1700" spc="60">
                <a:latin typeface="Lucida Sans Unicode"/>
                <a:cs typeface="Lucida Sans Unicode"/>
              </a:rPr>
              <a:t>notable</a:t>
            </a:r>
            <a:r>
              <a:rPr dirty="0" sz="1700" spc="-55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rise</a:t>
            </a:r>
            <a:r>
              <a:rPr dirty="0" sz="1700" spc="-60">
                <a:latin typeface="Lucida Sans Unicode"/>
                <a:cs typeface="Lucida Sans Unicode"/>
              </a:rPr>
              <a:t> </a:t>
            </a:r>
            <a:r>
              <a:rPr dirty="0" sz="1700" spc="65">
                <a:latin typeface="Lucida Sans Unicode"/>
                <a:cs typeface="Lucida Sans Unicode"/>
              </a:rPr>
              <a:t>occurs</a:t>
            </a:r>
            <a:r>
              <a:rPr dirty="0" sz="1700" spc="-55">
                <a:latin typeface="Lucida Sans Unicode"/>
                <a:cs typeface="Lucida Sans Unicode"/>
              </a:rPr>
              <a:t> </a:t>
            </a:r>
            <a:r>
              <a:rPr dirty="0" sz="1700" spc="70">
                <a:latin typeface="Lucida Sans Unicode"/>
                <a:cs typeface="Lucida Sans Unicode"/>
              </a:rPr>
              <a:t>between </a:t>
            </a:r>
            <a:r>
              <a:rPr dirty="0" sz="1700" spc="-190">
                <a:latin typeface="Lucida Sans Unicode"/>
                <a:cs typeface="Lucida Sans Unicode"/>
              </a:rPr>
              <a:t>2019</a:t>
            </a:r>
            <a:r>
              <a:rPr dirty="0" sz="1700" spc="55">
                <a:latin typeface="Lucida Sans Unicode"/>
                <a:cs typeface="Lucida Sans Unicode"/>
              </a:rPr>
              <a:t> </a:t>
            </a:r>
            <a:r>
              <a:rPr dirty="0" sz="1700" spc="120">
                <a:latin typeface="Lucida Sans Unicode"/>
                <a:cs typeface="Lucida Sans Unicode"/>
              </a:rPr>
              <a:t>and</a:t>
            </a:r>
            <a:r>
              <a:rPr dirty="0" sz="1700" spc="-105">
                <a:latin typeface="Lucida Sans Unicode"/>
                <a:cs typeface="Lucida Sans Unicode"/>
              </a:rPr>
              <a:t> </a:t>
            </a:r>
            <a:r>
              <a:rPr dirty="0" sz="1700" spc="-85">
                <a:latin typeface="Lucida Sans Unicode"/>
                <a:cs typeface="Lucida Sans Unicode"/>
              </a:rPr>
              <a:t>2020,</a:t>
            </a:r>
            <a:r>
              <a:rPr dirty="0" sz="1700" spc="-25">
                <a:latin typeface="Lucida Sans Unicode"/>
                <a:cs typeface="Lucida Sans Unicode"/>
              </a:rPr>
              <a:t> </a:t>
            </a:r>
            <a:r>
              <a:rPr dirty="0" sz="1700" spc="45">
                <a:latin typeface="Lucida Sans Unicode"/>
                <a:cs typeface="Lucida Sans Unicode"/>
              </a:rPr>
              <a:t>suggesting</a:t>
            </a:r>
            <a:r>
              <a:rPr dirty="0" sz="1700" spc="-20">
                <a:latin typeface="Lucida Sans Unicode"/>
                <a:cs typeface="Lucida Sans Unicode"/>
              </a:rPr>
              <a:t> </a:t>
            </a:r>
            <a:r>
              <a:rPr dirty="0" sz="1700" spc="105">
                <a:latin typeface="Lucida Sans Unicode"/>
                <a:cs typeface="Lucida Sans Unicode"/>
              </a:rPr>
              <a:t>changes</a:t>
            </a:r>
            <a:r>
              <a:rPr dirty="0" sz="1700" spc="-25">
                <a:latin typeface="Lucida Sans Unicode"/>
                <a:cs typeface="Lucida Sans Unicode"/>
              </a:rPr>
              <a:t> in </a:t>
            </a:r>
            <a:r>
              <a:rPr dirty="0" sz="1700" spc="50">
                <a:latin typeface="Lucida Sans Unicode"/>
                <a:cs typeface="Lucida Sans Unicode"/>
              </a:rPr>
              <a:t>operational</a:t>
            </a:r>
            <a:r>
              <a:rPr dirty="0" sz="1700" spc="-30">
                <a:latin typeface="Lucida Sans Unicode"/>
                <a:cs typeface="Lucida Sans Unicode"/>
              </a:rPr>
              <a:t> </a:t>
            </a:r>
            <a:r>
              <a:rPr dirty="0" sz="1700" spc="80">
                <a:latin typeface="Lucida Sans Unicode"/>
                <a:cs typeface="Lucida Sans Unicode"/>
              </a:rPr>
              <a:t>needs</a:t>
            </a:r>
            <a:r>
              <a:rPr dirty="0" sz="1700" spc="-25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or</a:t>
            </a:r>
            <a:r>
              <a:rPr dirty="0" sz="1700" spc="-30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external</a:t>
            </a:r>
            <a:r>
              <a:rPr dirty="0" sz="1700" spc="-25">
                <a:latin typeface="Lucida Sans Unicode"/>
                <a:cs typeface="Lucida Sans Unicode"/>
              </a:rPr>
              <a:t> </a:t>
            </a:r>
            <a:r>
              <a:rPr dirty="0" sz="1700" spc="35">
                <a:latin typeface="Lucida Sans Unicode"/>
                <a:cs typeface="Lucida Sans Unicode"/>
              </a:rPr>
              <a:t>factors</a:t>
            </a:r>
            <a:endParaRPr sz="1700">
              <a:latin typeface="Lucida Sans Unicode"/>
              <a:cs typeface="Lucida Sans Unicode"/>
            </a:endParaRPr>
          </a:p>
          <a:p>
            <a:pPr marL="12700" marR="5080">
              <a:lnSpc>
                <a:spcPct val="116700"/>
              </a:lnSpc>
              <a:spcBef>
                <a:spcPts val="1540"/>
              </a:spcBef>
            </a:pPr>
            <a:r>
              <a:rPr dirty="0" sz="1700" spc="65">
                <a:latin typeface="Lucida Sans Unicode"/>
                <a:cs typeface="Lucida Sans Unicode"/>
              </a:rPr>
              <a:t>Peaks</a:t>
            </a:r>
            <a:r>
              <a:rPr dirty="0" sz="1700">
                <a:latin typeface="Lucida Sans Unicode"/>
                <a:cs typeface="Lucida Sans Unicode"/>
              </a:rPr>
              <a:t> </a:t>
            </a:r>
            <a:r>
              <a:rPr dirty="0" sz="1700" spc="95">
                <a:latin typeface="Lucida Sans Unicode"/>
                <a:cs typeface="Lucida Sans Unicode"/>
              </a:rPr>
              <a:t>are</a:t>
            </a:r>
            <a:r>
              <a:rPr dirty="0" sz="1700" spc="5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consistently </a:t>
            </a:r>
            <a:r>
              <a:rPr dirty="0" sz="1700" spc="65">
                <a:latin typeface="Lucida Sans Unicode"/>
                <a:cs typeface="Lucida Sans Unicode"/>
              </a:rPr>
              <a:t>observed</a:t>
            </a:r>
            <a:r>
              <a:rPr dirty="0" sz="1700" spc="5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in</a:t>
            </a:r>
            <a:r>
              <a:rPr dirty="0" sz="1700" spc="5">
                <a:latin typeface="Lucida Sans Unicode"/>
                <a:cs typeface="Lucida Sans Unicode"/>
              </a:rPr>
              <a:t> </a:t>
            </a:r>
            <a:r>
              <a:rPr dirty="0" sz="1700" spc="-25">
                <a:latin typeface="Lucida Sans Unicode"/>
                <a:cs typeface="Lucida Sans Unicode"/>
              </a:rPr>
              <a:t>Q4, </a:t>
            </a:r>
            <a:r>
              <a:rPr dirty="0" sz="1700">
                <a:latin typeface="Lucida Sans Unicode"/>
                <a:cs typeface="Lucida Sans Unicode"/>
              </a:rPr>
              <a:t>hinting</a:t>
            </a:r>
            <a:r>
              <a:rPr dirty="0" sz="1700" spc="-25">
                <a:latin typeface="Lucida Sans Unicode"/>
                <a:cs typeface="Lucida Sans Unicode"/>
              </a:rPr>
              <a:t> </a:t>
            </a:r>
            <a:r>
              <a:rPr dirty="0" sz="1700" spc="105">
                <a:latin typeface="Lucida Sans Unicode"/>
                <a:cs typeface="Lucida Sans Unicode"/>
              </a:rPr>
              <a:t>at</a:t>
            </a:r>
            <a:r>
              <a:rPr dirty="0" sz="1700" spc="-25">
                <a:latin typeface="Lucida Sans Unicode"/>
                <a:cs typeface="Lucida Sans Unicode"/>
              </a:rPr>
              <a:t> </a:t>
            </a:r>
            <a:r>
              <a:rPr dirty="0" sz="1700" spc="80">
                <a:latin typeface="Lucida Sans Unicode"/>
                <a:cs typeface="Lucida Sans Unicode"/>
              </a:rPr>
              <a:t>seasonal</a:t>
            </a:r>
            <a:r>
              <a:rPr dirty="0" sz="1700" spc="-20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factors,</a:t>
            </a:r>
            <a:r>
              <a:rPr dirty="0" sz="1700" spc="-25">
                <a:latin typeface="Lucida Sans Unicode"/>
                <a:cs typeface="Lucida Sans Unicode"/>
              </a:rPr>
              <a:t> </a:t>
            </a:r>
            <a:r>
              <a:rPr dirty="0" sz="1700" spc="70">
                <a:latin typeface="Lucida Sans Unicode"/>
                <a:cs typeface="Lucida Sans Unicode"/>
              </a:rPr>
              <a:t>such</a:t>
            </a:r>
            <a:r>
              <a:rPr dirty="0" sz="1700" spc="-20">
                <a:latin typeface="Lucida Sans Unicode"/>
                <a:cs typeface="Lucida Sans Unicode"/>
              </a:rPr>
              <a:t> </a:t>
            </a:r>
            <a:r>
              <a:rPr dirty="0" sz="1700" spc="105">
                <a:latin typeface="Lucida Sans Unicode"/>
                <a:cs typeface="Lucida Sans Unicode"/>
              </a:rPr>
              <a:t>as </a:t>
            </a:r>
            <a:r>
              <a:rPr dirty="0" sz="1700" spc="60">
                <a:latin typeface="Lucida Sans Unicode"/>
                <a:cs typeface="Lucida Sans Unicode"/>
              </a:rPr>
              <a:t>year-</a:t>
            </a:r>
            <a:r>
              <a:rPr dirty="0" sz="1700" spc="85">
                <a:latin typeface="Lucida Sans Unicode"/>
                <a:cs typeface="Lucida Sans Unicode"/>
              </a:rPr>
              <a:t>end</a:t>
            </a:r>
            <a:r>
              <a:rPr dirty="0" sz="1700" spc="-5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activities,</a:t>
            </a:r>
            <a:r>
              <a:rPr dirty="0" sz="1700" spc="-5">
                <a:latin typeface="Lucida Sans Unicode"/>
                <a:cs typeface="Lucida Sans Unicode"/>
              </a:rPr>
              <a:t> </a:t>
            </a:r>
            <a:r>
              <a:rPr dirty="0" sz="1700" spc="70">
                <a:latin typeface="Lucida Sans Unicode"/>
                <a:cs typeface="Lucida Sans Unicode"/>
              </a:rPr>
              <a:t>system</a:t>
            </a:r>
            <a:r>
              <a:rPr dirty="0" sz="1700" spc="-5">
                <a:latin typeface="Lucida Sans Unicode"/>
                <a:cs typeface="Lucida Sans Unicode"/>
              </a:rPr>
              <a:t> </a:t>
            </a:r>
            <a:r>
              <a:rPr dirty="0" sz="1700" spc="70">
                <a:latin typeface="Lucida Sans Unicode"/>
                <a:cs typeface="Lucida Sans Unicode"/>
              </a:rPr>
              <a:t>upgrades</a:t>
            </a:r>
            <a:endParaRPr sz="1700">
              <a:latin typeface="Lucida Sans Unicode"/>
              <a:cs typeface="Lucida Sans Unicode"/>
            </a:endParaRPr>
          </a:p>
          <a:p>
            <a:pPr marL="12700" marR="504825">
              <a:lnSpc>
                <a:spcPct val="116700"/>
              </a:lnSpc>
              <a:spcBef>
                <a:spcPts val="1230"/>
              </a:spcBef>
            </a:pPr>
            <a:r>
              <a:rPr dirty="0" sz="1700">
                <a:latin typeface="Lucida Sans Unicode"/>
                <a:cs typeface="Lucida Sans Unicode"/>
              </a:rPr>
              <a:t>From</a:t>
            </a:r>
            <a:r>
              <a:rPr dirty="0" sz="1700" spc="-5">
                <a:latin typeface="Lucida Sans Unicode"/>
                <a:cs typeface="Lucida Sans Unicode"/>
              </a:rPr>
              <a:t> </a:t>
            </a:r>
            <a:r>
              <a:rPr dirty="0" sz="1700" spc="-155">
                <a:latin typeface="Lucida Sans Unicode"/>
                <a:cs typeface="Lucida Sans Unicode"/>
              </a:rPr>
              <a:t>2016</a:t>
            </a:r>
            <a:r>
              <a:rPr dirty="0" sz="1700" spc="-5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to</a:t>
            </a:r>
            <a:r>
              <a:rPr dirty="0" sz="1700" spc="-5">
                <a:latin typeface="Lucida Sans Unicode"/>
                <a:cs typeface="Lucida Sans Unicode"/>
              </a:rPr>
              <a:t> </a:t>
            </a:r>
            <a:r>
              <a:rPr dirty="0" sz="1700" spc="-170">
                <a:latin typeface="Lucida Sans Unicode"/>
                <a:cs typeface="Lucida Sans Unicode"/>
              </a:rPr>
              <a:t>2018,</a:t>
            </a:r>
            <a:r>
              <a:rPr dirty="0" sz="1700" spc="-5">
                <a:latin typeface="Lucida Sans Unicode"/>
                <a:cs typeface="Lucida Sans Unicode"/>
              </a:rPr>
              <a:t> </a:t>
            </a:r>
            <a:r>
              <a:rPr dirty="0" sz="1700" spc="50">
                <a:latin typeface="Lucida Sans Unicode"/>
                <a:cs typeface="Lucida Sans Unicode"/>
              </a:rPr>
              <a:t>the</a:t>
            </a:r>
            <a:r>
              <a:rPr dirty="0" sz="1700" spc="-5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growth</a:t>
            </a:r>
            <a:r>
              <a:rPr dirty="0" sz="1700" spc="-5">
                <a:latin typeface="Lucida Sans Unicode"/>
                <a:cs typeface="Lucida Sans Unicode"/>
              </a:rPr>
              <a:t> </a:t>
            </a:r>
            <a:r>
              <a:rPr dirty="0" sz="1700" spc="-25">
                <a:latin typeface="Lucida Sans Unicode"/>
                <a:cs typeface="Lucida Sans Unicode"/>
              </a:rPr>
              <a:t>is </a:t>
            </a:r>
            <a:r>
              <a:rPr dirty="0" sz="1700">
                <a:latin typeface="Lucida Sans Unicode"/>
                <a:cs typeface="Lucida Sans Unicode"/>
              </a:rPr>
              <a:t>relatively</a:t>
            </a:r>
            <a:r>
              <a:rPr dirty="0" sz="1700" spc="135">
                <a:latin typeface="Lucida Sans Unicode"/>
                <a:cs typeface="Lucida Sans Unicode"/>
              </a:rPr>
              <a:t> </a:t>
            </a:r>
            <a:r>
              <a:rPr dirty="0" sz="1700" spc="55">
                <a:latin typeface="Lucida Sans Unicode"/>
                <a:cs typeface="Lucida Sans Unicode"/>
              </a:rPr>
              <a:t>moderate,</a:t>
            </a:r>
            <a:r>
              <a:rPr dirty="0" sz="1700" spc="140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reflecting</a:t>
            </a:r>
            <a:r>
              <a:rPr dirty="0" sz="1700" spc="140">
                <a:latin typeface="Lucida Sans Unicode"/>
                <a:cs typeface="Lucida Sans Unicode"/>
              </a:rPr>
              <a:t> </a:t>
            </a:r>
            <a:r>
              <a:rPr dirty="0" sz="1700" spc="180">
                <a:latin typeface="Lucida Sans Unicode"/>
                <a:cs typeface="Lucida Sans Unicode"/>
              </a:rPr>
              <a:t>a </a:t>
            </a:r>
            <a:r>
              <a:rPr dirty="0" sz="1700" spc="125">
                <a:latin typeface="Lucida Sans Unicode"/>
                <a:cs typeface="Lucida Sans Unicode"/>
              </a:rPr>
              <a:t>manageable</a:t>
            </a:r>
            <a:r>
              <a:rPr dirty="0" sz="1700" spc="110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workload</a:t>
            </a:r>
            <a:r>
              <a:rPr dirty="0" sz="1700" spc="114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before</a:t>
            </a:r>
            <a:r>
              <a:rPr dirty="0" sz="1700" spc="114">
                <a:latin typeface="Lucida Sans Unicode"/>
                <a:cs typeface="Lucida Sans Unicode"/>
              </a:rPr>
              <a:t> </a:t>
            </a:r>
            <a:r>
              <a:rPr dirty="0" sz="1700" spc="25">
                <a:latin typeface="Lucida Sans Unicode"/>
                <a:cs typeface="Lucida Sans Unicode"/>
              </a:rPr>
              <a:t>the </a:t>
            </a:r>
            <a:r>
              <a:rPr dirty="0" sz="1700">
                <a:latin typeface="Lucida Sans Unicode"/>
                <a:cs typeface="Lucida Sans Unicode"/>
              </a:rPr>
              <a:t>surge</a:t>
            </a:r>
            <a:r>
              <a:rPr dirty="0" sz="1700" spc="30">
                <a:latin typeface="Lucida Sans Unicode"/>
                <a:cs typeface="Lucida Sans Unicode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in</a:t>
            </a:r>
            <a:r>
              <a:rPr dirty="0" sz="1700" spc="30">
                <a:latin typeface="Lucida Sans Unicode"/>
                <a:cs typeface="Lucida Sans Unicode"/>
              </a:rPr>
              <a:t> </a:t>
            </a:r>
            <a:r>
              <a:rPr dirty="0" sz="1700" spc="-20">
                <a:latin typeface="Lucida Sans Unicode"/>
                <a:cs typeface="Lucida Sans Unicode"/>
              </a:rPr>
              <a:t>2019.</a:t>
            </a:r>
            <a:endParaRPr sz="1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144665" y="4745907"/>
            <a:ext cx="389255" cy="1562100"/>
          </a:xfrm>
          <a:custGeom>
            <a:avLst/>
            <a:gdLst/>
            <a:ahLst/>
            <a:cxnLst/>
            <a:rect l="l" t="t" r="r" b="b"/>
            <a:pathLst>
              <a:path w="389254" h="1562100">
                <a:moveTo>
                  <a:pt x="194596" y="390524"/>
                </a:moveTo>
                <a:lnTo>
                  <a:pt x="149963" y="385370"/>
                </a:lnTo>
                <a:lnTo>
                  <a:pt x="108999" y="370685"/>
                </a:lnTo>
                <a:lnTo>
                  <a:pt x="72868" y="347641"/>
                </a:lnTo>
                <a:lnTo>
                  <a:pt x="42737" y="317406"/>
                </a:lnTo>
                <a:lnTo>
                  <a:pt x="19771" y="281152"/>
                </a:lnTo>
                <a:lnTo>
                  <a:pt x="5137" y="240047"/>
                </a:lnTo>
                <a:lnTo>
                  <a:pt x="0" y="195262"/>
                </a:lnTo>
                <a:lnTo>
                  <a:pt x="5137" y="150477"/>
                </a:lnTo>
                <a:lnTo>
                  <a:pt x="19771" y="109372"/>
                </a:lnTo>
                <a:lnTo>
                  <a:pt x="42737" y="73118"/>
                </a:lnTo>
                <a:lnTo>
                  <a:pt x="72868" y="42883"/>
                </a:lnTo>
                <a:lnTo>
                  <a:pt x="108999" y="19839"/>
                </a:lnTo>
                <a:lnTo>
                  <a:pt x="149963" y="5154"/>
                </a:lnTo>
                <a:lnTo>
                  <a:pt x="194596" y="0"/>
                </a:lnTo>
                <a:lnTo>
                  <a:pt x="239228" y="5154"/>
                </a:lnTo>
                <a:lnTo>
                  <a:pt x="280193" y="19839"/>
                </a:lnTo>
                <a:lnTo>
                  <a:pt x="316323" y="42883"/>
                </a:lnTo>
                <a:lnTo>
                  <a:pt x="346455" y="73118"/>
                </a:lnTo>
                <a:lnTo>
                  <a:pt x="369420" y="109372"/>
                </a:lnTo>
                <a:lnTo>
                  <a:pt x="384055" y="150477"/>
                </a:lnTo>
                <a:lnTo>
                  <a:pt x="389192" y="195262"/>
                </a:lnTo>
                <a:lnTo>
                  <a:pt x="384055" y="240047"/>
                </a:lnTo>
                <a:lnTo>
                  <a:pt x="369420" y="281152"/>
                </a:lnTo>
                <a:lnTo>
                  <a:pt x="346455" y="317406"/>
                </a:lnTo>
                <a:lnTo>
                  <a:pt x="316323" y="347641"/>
                </a:lnTo>
                <a:lnTo>
                  <a:pt x="280193" y="370685"/>
                </a:lnTo>
                <a:lnTo>
                  <a:pt x="239228" y="385370"/>
                </a:lnTo>
                <a:lnTo>
                  <a:pt x="194596" y="390524"/>
                </a:lnTo>
                <a:close/>
              </a:path>
              <a:path w="389254" h="1562100">
                <a:moveTo>
                  <a:pt x="194596" y="976312"/>
                </a:moveTo>
                <a:lnTo>
                  <a:pt x="149963" y="971157"/>
                </a:lnTo>
                <a:lnTo>
                  <a:pt x="108999" y="956473"/>
                </a:lnTo>
                <a:lnTo>
                  <a:pt x="72868" y="933428"/>
                </a:lnTo>
                <a:lnTo>
                  <a:pt x="42737" y="903194"/>
                </a:lnTo>
                <a:lnTo>
                  <a:pt x="19771" y="866939"/>
                </a:lnTo>
                <a:lnTo>
                  <a:pt x="5137" y="825835"/>
                </a:lnTo>
                <a:lnTo>
                  <a:pt x="0" y="781049"/>
                </a:lnTo>
                <a:lnTo>
                  <a:pt x="5137" y="736264"/>
                </a:lnTo>
                <a:lnTo>
                  <a:pt x="19771" y="695160"/>
                </a:lnTo>
                <a:lnTo>
                  <a:pt x="42737" y="658905"/>
                </a:lnTo>
                <a:lnTo>
                  <a:pt x="72868" y="628671"/>
                </a:lnTo>
                <a:lnTo>
                  <a:pt x="108999" y="605626"/>
                </a:lnTo>
                <a:lnTo>
                  <a:pt x="149963" y="590942"/>
                </a:lnTo>
                <a:lnTo>
                  <a:pt x="194596" y="585787"/>
                </a:lnTo>
                <a:lnTo>
                  <a:pt x="239228" y="590942"/>
                </a:lnTo>
                <a:lnTo>
                  <a:pt x="280193" y="605626"/>
                </a:lnTo>
                <a:lnTo>
                  <a:pt x="316323" y="628671"/>
                </a:lnTo>
                <a:lnTo>
                  <a:pt x="346455" y="658905"/>
                </a:lnTo>
                <a:lnTo>
                  <a:pt x="369420" y="695160"/>
                </a:lnTo>
                <a:lnTo>
                  <a:pt x="384055" y="736264"/>
                </a:lnTo>
                <a:lnTo>
                  <a:pt x="389192" y="781049"/>
                </a:lnTo>
                <a:lnTo>
                  <a:pt x="384055" y="825835"/>
                </a:lnTo>
                <a:lnTo>
                  <a:pt x="369420" y="866939"/>
                </a:lnTo>
                <a:lnTo>
                  <a:pt x="346455" y="903194"/>
                </a:lnTo>
                <a:lnTo>
                  <a:pt x="316323" y="933428"/>
                </a:lnTo>
                <a:lnTo>
                  <a:pt x="280193" y="956473"/>
                </a:lnTo>
                <a:lnTo>
                  <a:pt x="239228" y="971157"/>
                </a:lnTo>
                <a:lnTo>
                  <a:pt x="194596" y="976312"/>
                </a:lnTo>
                <a:close/>
              </a:path>
              <a:path w="389254" h="1562100">
                <a:moveTo>
                  <a:pt x="194596" y="1562099"/>
                </a:moveTo>
                <a:lnTo>
                  <a:pt x="149963" y="1556945"/>
                </a:lnTo>
                <a:lnTo>
                  <a:pt x="108999" y="1542260"/>
                </a:lnTo>
                <a:lnTo>
                  <a:pt x="72868" y="1519216"/>
                </a:lnTo>
                <a:lnTo>
                  <a:pt x="42737" y="1488981"/>
                </a:lnTo>
                <a:lnTo>
                  <a:pt x="19771" y="1452727"/>
                </a:lnTo>
                <a:lnTo>
                  <a:pt x="5137" y="1411622"/>
                </a:lnTo>
                <a:lnTo>
                  <a:pt x="0" y="1366837"/>
                </a:lnTo>
                <a:lnTo>
                  <a:pt x="5137" y="1322052"/>
                </a:lnTo>
                <a:lnTo>
                  <a:pt x="19771" y="1280947"/>
                </a:lnTo>
                <a:lnTo>
                  <a:pt x="42737" y="1244693"/>
                </a:lnTo>
                <a:lnTo>
                  <a:pt x="72868" y="1214458"/>
                </a:lnTo>
                <a:lnTo>
                  <a:pt x="108999" y="1191414"/>
                </a:lnTo>
                <a:lnTo>
                  <a:pt x="149963" y="1176729"/>
                </a:lnTo>
                <a:lnTo>
                  <a:pt x="194596" y="1171574"/>
                </a:lnTo>
                <a:lnTo>
                  <a:pt x="239228" y="1176729"/>
                </a:lnTo>
                <a:lnTo>
                  <a:pt x="280193" y="1191414"/>
                </a:lnTo>
                <a:lnTo>
                  <a:pt x="316323" y="1214458"/>
                </a:lnTo>
                <a:lnTo>
                  <a:pt x="346455" y="1244693"/>
                </a:lnTo>
                <a:lnTo>
                  <a:pt x="369420" y="1280947"/>
                </a:lnTo>
                <a:lnTo>
                  <a:pt x="384055" y="1322052"/>
                </a:lnTo>
                <a:lnTo>
                  <a:pt x="389192" y="1366837"/>
                </a:lnTo>
                <a:lnTo>
                  <a:pt x="384055" y="1411622"/>
                </a:lnTo>
                <a:lnTo>
                  <a:pt x="369420" y="1452727"/>
                </a:lnTo>
                <a:lnTo>
                  <a:pt x="346455" y="1488981"/>
                </a:lnTo>
                <a:lnTo>
                  <a:pt x="316323" y="1519216"/>
                </a:lnTo>
                <a:lnTo>
                  <a:pt x="280193" y="1542260"/>
                </a:lnTo>
                <a:lnTo>
                  <a:pt x="239228" y="1556945"/>
                </a:lnTo>
                <a:lnTo>
                  <a:pt x="194596" y="1562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470" y="2619020"/>
            <a:ext cx="7639049" cy="57911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6112" rIns="0" bIns="0" rtlCol="0" vert="horz">
            <a:spAutoFit/>
          </a:bodyPr>
          <a:lstStyle/>
          <a:p>
            <a:pPr marL="12700">
              <a:lnSpc>
                <a:spcPts val="4020"/>
              </a:lnSpc>
              <a:spcBef>
                <a:spcPts val="125"/>
              </a:spcBef>
            </a:pPr>
            <a:r>
              <a:rPr dirty="0"/>
              <a:t>COUNT</a:t>
            </a:r>
            <a:r>
              <a:rPr dirty="0" spc="-80"/>
              <a:t> </a:t>
            </a:r>
            <a:r>
              <a:rPr dirty="0"/>
              <a:t>OF</a:t>
            </a:r>
            <a:r>
              <a:rPr dirty="0" spc="-80"/>
              <a:t> </a:t>
            </a:r>
            <a:r>
              <a:rPr dirty="0" spc="-10"/>
              <a:t>TICKET</a:t>
            </a:r>
          </a:p>
          <a:p>
            <a:pPr marL="12700">
              <a:lnSpc>
                <a:spcPts val="4860"/>
              </a:lnSpc>
            </a:pPr>
            <a:r>
              <a:rPr dirty="0" u="heavy" sz="4300" spc="320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OF</a:t>
            </a:r>
            <a:r>
              <a:rPr dirty="0" u="heavy" sz="4300" spc="-120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4300" spc="315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AGENT</a:t>
            </a:r>
            <a:r>
              <a:rPr dirty="0" sz="4300" spc="315">
                <a:solidFill>
                  <a:srgbClr val="583C8F"/>
                </a:solidFill>
                <a:latin typeface="Trebuchet MS"/>
                <a:cs typeface="Trebuchet MS"/>
              </a:rPr>
              <a:t>’S</a:t>
            </a:r>
            <a:r>
              <a:rPr dirty="0" sz="4300" spc="-114">
                <a:solidFill>
                  <a:srgbClr val="583C8F"/>
                </a:solidFill>
                <a:latin typeface="Trebuchet MS"/>
                <a:cs typeface="Trebuchet MS"/>
              </a:rPr>
              <a:t> </a:t>
            </a:r>
            <a:r>
              <a:rPr dirty="0" sz="4300" spc="409">
                <a:solidFill>
                  <a:srgbClr val="583C8F"/>
                </a:solidFill>
                <a:latin typeface="Trebuchet MS"/>
                <a:cs typeface="Trebuchet MS"/>
              </a:rPr>
              <a:t>AGE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048201" y="2539003"/>
            <a:ext cx="6428105" cy="269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1750">
              <a:lnSpc>
                <a:spcPct val="116500"/>
              </a:lnSpc>
              <a:spcBef>
                <a:spcPts val="100"/>
              </a:spcBef>
            </a:pPr>
            <a:r>
              <a:rPr dirty="0" sz="2200">
                <a:latin typeface="Roboto"/>
                <a:cs typeface="Roboto"/>
              </a:rPr>
              <a:t>The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ticket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count</a:t>
            </a:r>
            <a:r>
              <a:rPr dirty="0" sz="2200" spc="-6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appears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to</a:t>
            </a:r>
            <a:r>
              <a:rPr dirty="0" sz="2200" spc="-6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be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highest</a:t>
            </a:r>
            <a:r>
              <a:rPr dirty="0" sz="2200" spc="-6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for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agents</a:t>
            </a:r>
            <a:r>
              <a:rPr dirty="0" sz="2200" spc="-60">
                <a:latin typeface="Roboto"/>
                <a:cs typeface="Roboto"/>
              </a:rPr>
              <a:t> </a:t>
            </a:r>
            <a:r>
              <a:rPr dirty="0" sz="2200" spc="-25">
                <a:latin typeface="Roboto"/>
                <a:cs typeface="Roboto"/>
              </a:rPr>
              <a:t>in </a:t>
            </a:r>
            <a:r>
              <a:rPr dirty="0" sz="2200">
                <a:latin typeface="Roboto"/>
                <a:cs typeface="Roboto"/>
              </a:rPr>
              <a:t>their</a:t>
            </a:r>
            <a:r>
              <a:rPr dirty="0" sz="2200" spc="-9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early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40s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(around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 spc="-140">
                <a:latin typeface="Roboto"/>
                <a:cs typeface="Roboto"/>
              </a:rPr>
              <a:t>42-</a:t>
            </a:r>
            <a:r>
              <a:rPr dirty="0" sz="2200">
                <a:latin typeface="Roboto"/>
                <a:cs typeface="Roboto"/>
              </a:rPr>
              <a:t>43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years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old).</a:t>
            </a:r>
            <a:endParaRPr sz="2200">
              <a:latin typeface="Roboto"/>
              <a:cs typeface="Roboto"/>
            </a:endParaRPr>
          </a:p>
          <a:p>
            <a:pPr marL="40640" marR="5080">
              <a:lnSpc>
                <a:spcPct val="116500"/>
              </a:lnSpc>
              <a:spcBef>
                <a:spcPts val="1430"/>
              </a:spcBef>
            </a:pPr>
            <a:r>
              <a:rPr dirty="0" sz="2200">
                <a:latin typeface="Roboto"/>
                <a:cs typeface="Roboto"/>
              </a:rPr>
              <a:t>There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is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significant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drop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in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ticket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count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for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agents </a:t>
            </a:r>
            <a:r>
              <a:rPr dirty="0" sz="2200">
                <a:latin typeface="Roboto"/>
                <a:cs typeface="Roboto"/>
              </a:rPr>
              <a:t>in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their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late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40s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and</a:t>
            </a:r>
            <a:r>
              <a:rPr dirty="0" sz="2200" spc="-8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early</a:t>
            </a:r>
            <a:r>
              <a:rPr dirty="0" sz="2200" spc="-80">
                <a:latin typeface="Roboto"/>
                <a:cs typeface="Roboto"/>
              </a:rPr>
              <a:t> </a:t>
            </a:r>
            <a:r>
              <a:rPr dirty="0" sz="2200" spc="-20">
                <a:latin typeface="Roboto"/>
                <a:cs typeface="Roboto"/>
              </a:rPr>
              <a:t>50s.</a:t>
            </a:r>
            <a:endParaRPr sz="2200">
              <a:latin typeface="Roboto"/>
              <a:cs typeface="Roboto"/>
            </a:endParaRPr>
          </a:p>
          <a:p>
            <a:pPr marL="59690" marR="316865">
              <a:lnSpc>
                <a:spcPct val="116500"/>
              </a:lnSpc>
              <a:spcBef>
                <a:spcPts val="1150"/>
              </a:spcBef>
            </a:pPr>
            <a:r>
              <a:rPr dirty="0" sz="2200">
                <a:latin typeface="Roboto"/>
                <a:cs typeface="Roboto"/>
              </a:rPr>
              <a:t>The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ticket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count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 spc="-25">
                <a:latin typeface="Roboto"/>
                <a:cs typeface="Roboto"/>
              </a:rPr>
              <a:t>gradually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increases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from</a:t>
            </a:r>
            <a:r>
              <a:rPr dirty="0" sz="2200" spc="-7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age</a:t>
            </a:r>
            <a:r>
              <a:rPr dirty="0" sz="2200" spc="-65">
                <a:latin typeface="Roboto"/>
                <a:cs typeface="Roboto"/>
              </a:rPr>
              <a:t> </a:t>
            </a:r>
            <a:r>
              <a:rPr dirty="0" sz="2200" spc="-25">
                <a:latin typeface="Roboto"/>
                <a:cs typeface="Roboto"/>
              </a:rPr>
              <a:t>34 </a:t>
            </a:r>
            <a:r>
              <a:rPr dirty="0" sz="2200" spc="-10">
                <a:latin typeface="Roboto"/>
                <a:cs typeface="Roboto"/>
              </a:rPr>
              <a:t>onwards</a:t>
            </a:r>
            <a:r>
              <a:rPr dirty="0" sz="2200" spc="-9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until</a:t>
            </a:r>
            <a:r>
              <a:rPr dirty="0" sz="2200" spc="-9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it</a:t>
            </a:r>
            <a:r>
              <a:rPr dirty="0" sz="2200" spc="-90">
                <a:latin typeface="Roboto"/>
                <a:cs typeface="Roboto"/>
              </a:rPr>
              <a:t> </a:t>
            </a:r>
            <a:r>
              <a:rPr dirty="0" sz="2200">
                <a:latin typeface="Roboto"/>
                <a:cs typeface="Roboto"/>
              </a:rPr>
              <a:t>peaks</a:t>
            </a:r>
            <a:r>
              <a:rPr dirty="0" sz="2200" spc="-90">
                <a:latin typeface="Roboto"/>
                <a:cs typeface="Roboto"/>
              </a:rPr>
              <a:t> </a:t>
            </a:r>
            <a:r>
              <a:rPr dirty="0" sz="2200" spc="-10">
                <a:latin typeface="Roboto"/>
                <a:cs typeface="Roboto"/>
              </a:rPr>
              <a:t>around</a:t>
            </a:r>
            <a:r>
              <a:rPr dirty="0" sz="2200" spc="-90">
                <a:latin typeface="Roboto"/>
                <a:cs typeface="Roboto"/>
              </a:rPr>
              <a:t> </a:t>
            </a:r>
            <a:r>
              <a:rPr dirty="0" sz="2200" spc="-140">
                <a:latin typeface="Roboto"/>
                <a:cs typeface="Roboto"/>
              </a:rPr>
              <a:t>42-</a:t>
            </a:r>
            <a:r>
              <a:rPr dirty="0" sz="2200" spc="-25">
                <a:latin typeface="Roboto"/>
                <a:cs typeface="Roboto"/>
              </a:rPr>
              <a:t>43.</a:t>
            </a:r>
            <a:endParaRPr sz="2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Thailesh Sinha</dc:creator>
  <cp:keywords>DAGT2wY8I3g,BAFGTiHzNcc</cp:keywords>
  <dc:title>IT</dc:title>
  <dcterms:created xsi:type="dcterms:W3CDTF">2024-11-30T02:36:55Z</dcterms:created>
  <dcterms:modified xsi:type="dcterms:W3CDTF">2024-11-30T02:36:55Z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2024-11-30T00:00:00Z</vt:filetime>
  </property>
  <property fmtid="{D5CDD505-2E9C-101B-9397-08002B2CF9AE}" pid="3" name="Creator">
    <vt:lpwstr>Canva</vt:lpwstr>
  </property>
  <property fmtid="{D5CDD505-2E9C-101B-9397-08002B2CF9AE}" pid="4" name="LastSaved">
    <vt:filetime>2024-11-30T00:00:00Z</vt:filetime>
  </property>
  <property fmtid="{D5CDD505-2E9C-101B-9397-08002B2CF9AE}" pid="5" name="Producer">
    <vt:lpwstr>Canva</vt:lpwstr>
  </property>
</Properties>
</file>